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6" r:id="rId4"/>
  </p:sldMasterIdLst>
  <p:notesMasterIdLst>
    <p:notesMasterId r:id="rId25"/>
  </p:notesMasterIdLst>
  <p:handoutMasterIdLst>
    <p:handoutMasterId r:id="rId26"/>
  </p:handoutMasterIdLst>
  <p:sldIdLst>
    <p:sldId id="256" r:id="rId5"/>
    <p:sldId id="287" r:id="rId6"/>
    <p:sldId id="301" r:id="rId7"/>
    <p:sldId id="302" r:id="rId8"/>
    <p:sldId id="285" r:id="rId9"/>
    <p:sldId id="304" r:id="rId10"/>
    <p:sldId id="294" r:id="rId11"/>
    <p:sldId id="298" r:id="rId12"/>
    <p:sldId id="297" r:id="rId13"/>
    <p:sldId id="296" r:id="rId14"/>
    <p:sldId id="295" r:id="rId15"/>
    <p:sldId id="299" r:id="rId16"/>
    <p:sldId id="291" r:id="rId17"/>
    <p:sldId id="300" r:id="rId18"/>
    <p:sldId id="305" r:id="rId19"/>
    <p:sldId id="306" r:id="rId20"/>
    <p:sldId id="307" r:id="rId21"/>
    <p:sldId id="308" r:id="rId22"/>
    <p:sldId id="264" r:id="rId23"/>
    <p:sldId id="289" r:id="rId24"/>
  </p:sldIdLst>
  <p:sldSz cx="9144000" cy="6858000" type="screen4x3"/>
  <p:notesSz cx="6805613" cy="99393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6A"/>
    <a:srgbClr val="777777"/>
    <a:srgbClr val="B2B2B2"/>
    <a:srgbClr val="333399"/>
    <a:srgbClr val="CC0000"/>
    <a:srgbClr val="6699FF"/>
    <a:srgbClr val="CCFFCC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45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65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45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08ABE70-135C-44EA-82A8-19291B4D715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45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57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1225"/>
            <a:ext cx="5443537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45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08A77CC-3A09-4255-A49D-6BD9BDC4B99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40652F-CE08-4F14-8DC2-29426E1EC5EE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CC3BA2-1D23-4B0B-81B3-6BB6B58E3BE6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9D235E-8551-48E8-9EA1-FE9B0F22CE58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078265-9B8A-48E2-B1C0-D5FE82B7494B}" type="slidenum">
              <a:rPr lang="en-GB" smtClean="0"/>
              <a:pPr/>
              <a:t>13</a:t>
            </a:fld>
            <a:endParaRPr lang="en-GB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ED1402-746E-4B83-A642-2EA54C5F6C95}" type="slidenum">
              <a:rPr lang="en-GB" smtClean="0"/>
              <a:pPr/>
              <a:t>14</a:t>
            </a:fld>
            <a:endParaRPr lang="en-GB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0B9644-C7CB-44CA-A9A5-FA695450DB74}" type="slidenum">
              <a:rPr lang="en-GB" smtClean="0"/>
              <a:pPr/>
              <a:t>20</a:t>
            </a:fld>
            <a:endParaRPr lang="en-GB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85BF9-9375-495D-BD18-C0EF280D61D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942DA-E30D-49E6-B37B-79526879492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5D2E3-80C7-4364-A6BC-863274835C4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812DD-DF4E-41BF-AFC8-83A262F1B82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9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50FF8-949D-492F-9CDE-DEEE7559392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5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B1BD5-A437-4C46-863F-B439326137C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4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FE1C5-B67A-4779-87BA-3060947C160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5EDD3-D104-47C2-8985-88DCF66BE37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98724-C190-46AB-8299-65063394786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9868E-8F6E-4F27-99CD-67E60BC7E54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B6C8E-9C64-477E-9551-6C16C577A06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E5505-531F-4F65-99BC-3B3DA132CB5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6323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 dirty="0"/>
            </a:p>
          </p:txBody>
        </p:sp>
        <p:grpSp>
          <p:nvGrpSpPr>
            <p:cNvPr id="5129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56325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26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27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28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29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0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1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2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3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4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5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6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7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8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39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0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1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2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3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4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5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6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7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8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49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grpSp>
            <p:nvGrpSpPr>
              <p:cNvPr id="5155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6351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52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53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54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55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56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57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58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59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60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61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62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63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64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65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</p:grpSp>
          <p:grpSp>
            <p:nvGrpSpPr>
              <p:cNvPr id="5156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6367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68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</p:grpSp>
          <p:grpSp>
            <p:nvGrpSpPr>
              <p:cNvPr id="5157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56370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71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72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73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74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75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76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77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  <p:sp>
              <p:nvSpPr>
                <p:cNvPr id="56378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dirty="0"/>
                </a:p>
              </p:txBody>
            </p:sp>
          </p:grpSp>
          <p:sp>
            <p:nvSpPr>
              <p:cNvPr id="56379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80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81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82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83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84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85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  <p:sp>
            <p:nvSpPr>
              <p:cNvPr id="56386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dirty="0"/>
              </a:p>
            </p:txBody>
          </p:sp>
        </p:grpSp>
      </p:grpSp>
      <p:sp>
        <p:nvSpPr>
          <p:cNvPr id="56387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56388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6389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092825"/>
            <a:ext cx="9144000" cy="4746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40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56390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A8D7016-8D97-4CB2-A9EE-6EC9020536A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6391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981075"/>
            <a:ext cx="7772400" cy="1090613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 smtClean="0">
                <a:solidFill>
                  <a:schemeClr val="tx1"/>
                </a:solidFill>
              </a:rPr>
              <a:t/>
            </a:r>
            <a:br>
              <a:rPr lang="en-GB" sz="4800" dirty="0" smtClean="0">
                <a:solidFill>
                  <a:schemeClr val="tx1"/>
                </a:solidFill>
              </a:rPr>
            </a:br>
            <a:r>
              <a:rPr lang="en-GB" sz="4800" dirty="0" smtClean="0">
                <a:solidFill>
                  <a:schemeClr val="tx1"/>
                </a:solidFill>
              </a:rPr>
              <a:t/>
            </a:r>
            <a:br>
              <a:rPr lang="en-GB" sz="4800" dirty="0" smtClean="0">
                <a:solidFill>
                  <a:schemeClr val="tx1"/>
                </a:solidFill>
              </a:rPr>
            </a:br>
            <a:r>
              <a:rPr lang="en-GB" sz="4800" dirty="0" smtClean="0">
                <a:solidFill>
                  <a:schemeClr val="tx1"/>
                </a:solidFill>
              </a:rPr>
              <a:t/>
            </a:r>
            <a:br>
              <a:rPr lang="en-GB" sz="4800" dirty="0" smtClean="0">
                <a:solidFill>
                  <a:schemeClr val="tx1"/>
                </a:solidFill>
              </a:rPr>
            </a:br>
            <a:r>
              <a:rPr lang="en-GB" sz="3600" dirty="0" smtClean="0">
                <a:solidFill>
                  <a:schemeClr val="tx1"/>
                </a:solidFill>
              </a:rPr>
              <a:t>Care &amp; Support, Family &amp; Community, Safeguarding, School Improvement</a:t>
            </a:r>
            <a:r>
              <a:rPr lang="en-GB" sz="4800" dirty="0" smtClean="0">
                <a:solidFill>
                  <a:schemeClr val="tx1"/>
                </a:solidFill>
              </a:rPr>
              <a:t/>
            </a:r>
            <a:br>
              <a:rPr lang="en-GB" sz="4800" dirty="0" smtClean="0">
                <a:solidFill>
                  <a:schemeClr val="tx1"/>
                </a:solidFill>
              </a:rPr>
            </a:br>
            <a:r>
              <a:rPr lang="en-GB" sz="4800" dirty="0" smtClean="0">
                <a:solidFill>
                  <a:schemeClr val="tx1"/>
                </a:solidFill>
              </a:rPr>
              <a:t/>
            </a:r>
            <a:br>
              <a:rPr lang="en-GB" sz="4800" dirty="0" smtClean="0">
                <a:solidFill>
                  <a:schemeClr val="tx1"/>
                </a:solidFill>
              </a:rPr>
            </a:br>
            <a:r>
              <a:rPr lang="en-GB" sz="4000" dirty="0" smtClean="0">
                <a:solidFill>
                  <a:schemeClr val="tx1"/>
                </a:solidFill>
              </a:rPr>
              <a:t>Service Review And Structure Proposals – Phase 1</a:t>
            </a:r>
            <a:br>
              <a:rPr lang="en-GB" sz="4000" dirty="0" smtClean="0">
                <a:solidFill>
                  <a:schemeClr val="tx1"/>
                </a:solidFill>
              </a:rPr>
            </a:br>
            <a:r>
              <a:rPr lang="en-GB" sz="4000" dirty="0" smtClean="0">
                <a:solidFill>
                  <a:schemeClr val="tx1"/>
                </a:solidFill>
              </a:rPr>
              <a:t>Launched on 10</a:t>
            </a:r>
            <a:r>
              <a:rPr lang="en-GB" sz="4000" baseline="30000" dirty="0" smtClean="0">
                <a:solidFill>
                  <a:schemeClr val="tx1"/>
                </a:solidFill>
              </a:rPr>
              <a:t>th</a:t>
            </a:r>
            <a:r>
              <a:rPr lang="en-GB" sz="4000" dirty="0" smtClean="0">
                <a:solidFill>
                  <a:schemeClr val="tx1"/>
                </a:solidFill>
              </a:rPr>
              <a:t> February 2011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5373688"/>
            <a:ext cx="8064500" cy="863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800" b="1" dirty="0" smtClean="0"/>
              <a:t>‘One Council, One Team,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b="1" dirty="0" smtClean="0"/>
              <a:t>One Vision’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1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7939088" cy="1168400"/>
          </a:xfrm>
        </p:spPr>
        <p:txBody>
          <a:bodyPr/>
          <a:lstStyle/>
          <a:p>
            <a:pPr algn="l" eaLnBrk="1" hangingPunct="1"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 The Service Review Process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16113"/>
            <a:ext cx="8226425" cy="360045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Commenced July 2010</a:t>
            </a:r>
          </a:p>
          <a:p>
            <a:pPr eaLnBrk="1" hangingPunct="1">
              <a:defRPr/>
            </a:pPr>
            <a:r>
              <a:rPr lang="en-GB" sz="2800" dirty="0" smtClean="0"/>
              <a:t>Fundamental review of service delivery</a:t>
            </a:r>
          </a:p>
          <a:p>
            <a:pPr eaLnBrk="1" hangingPunct="1">
              <a:defRPr/>
            </a:pPr>
            <a:r>
              <a:rPr lang="en-GB" sz="2800" dirty="0" smtClean="0"/>
              <a:t>Engagement</a:t>
            </a:r>
          </a:p>
          <a:p>
            <a:pPr eaLnBrk="1" hangingPunct="1">
              <a:defRPr/>
            </a:pPr>
            <a:r>
              <a:rPr lang="en-GB" sz="2800" dirty="0" smtClean="0"/>
              <a:t>‘Critical Friends’ expertise (IEWM funded)</a:t>
            </a:r>
          </a:p>
          <a:p>
            <a:pPr eaLnBrk="1" hangingPunct="1">
              <a:defRPr/>
            </a:pPr>
            <a:r>
              <a:rPr lang="en-GB" sz="2800" dirty="0" smtClean="0"/>
              <a:t>Analysis of Government policy – now &amp; future</a:t>
            </a:r>
          </a:p>
          <a:p>
            <a:pPr eaLnBrk="1" hangingPunct="1">
              <a:defRPr/>
            </a:pPr>
            <a:r>
              <a:rPr lang="en-GB" sz="2800" dirty="0" smtClean="0"/>
              <a:t>Financial, socio-demographic and performance issues</a:t>
            </a:r>
          </a:p>
          <a:p>
            <a:pPr eaLnBrk="1" hangingPunct="1">
              <a:defRPr/>
            </a:pPr>
            <a:r>
              <a:rPr lang="en-GB" sz="2800" dirty="0" smtClean="0"/>
              <a:t>Service issues raised through case files/studies</a:t>
            </a:r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539750" y="1428750"/>
            <a:ext cx="8226425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40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7939088" cy="1168400"/>
          </a:xfrm>
        </p:spPr>
        <p:txBody>
          <a:bodyPr/>
          <a:lstStyle/>
          <a:p>
            <a:pPr algn="l" eaLnBrk="1" hangingPunct="1"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 Key Issues &amp; Drivers - 1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500188"/>
            <a:ext cx="8226425" cy="4308475"/>
          </a:xfrm>
        </p:spPr>
        <p:txBody>
          <a:bodyPr/>
          <a:lstStyle/>
          <a:p>
            <a:pPr eaLnBrk="1" hangingPunct="1">
              <a:defRPr/>
            </a:pPr>
            <a:r>
              <a:rPr lang="en-GB" sz="2400" dirty="0" smtClean="0"/>
              <a:t>A new fast-moving Government agenda – Education, Social Care, Health, Child Protection, Early Years, Early Intervention, Child Poverty</a:t>
            </a:r>
          </a:p>
          <a:p>
            <a:pPr eaLnBrk="1" hangingPunct="1">
              <a:defRPr/>
            </a:pPr>
            <a:r>
              <a:rPr lang="en-GB" sz="2400" dirty="0" smtClean="0"/>
              <a:t>Financial – demography, children in care, SEN, secondary school pupil numbers, continuing health care</a:t>
            </a:r>
          </a:p>
          <a:p>
            <a:pPr eaLnBrk="1" hangingPunct="1">
              <a:defRPr/>
            </a:pPr>
            <a:r>
              <a:rPr lang="en-GB" sz="2400" dirty="0" smtClean="0"/>
              <a:t>Demography – ageing population, complexity of need, deprivation</a:t>
            </a:r>
          </a:p>
          <a:p>
            <a:pPr eaLnBrk="1" hangingPunct="1">
              <a:defRPr/>
            </a:pPr>
            <a:r>
              <a:rPr lang="en-GB" sz="2400" dirty="0" smtClean="0"/>
              <a:t>Performance – increasing numbers of children in care, high level of SEN statements, variable attainment levels, high NEETs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z="2400" dirty="0" smtClean="0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539750" y="1428750"/>
            <a:ext cx="8226425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40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Key Issues &amp; Drivers - 2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400" dirty="0" smtClean="0"/>
              <a:t>Silo working and artificial divides </a:t>
            </a:r>
          </a:p>
          <a:p>
            <a:pPr eaLnBrk="1" hangingPunct="1">
              <a:defRPr/>
            </a:pPr>
            <a:r>
              <a:rPr lang="en-GB" sz="2400" dirty="0" smtClean="0"/>
              <a:t>Inconsistent, ineffective communication</a:t>
            </a:r>
          </a:p>
          <a:p>
            <a:pPr eaLnBrk="1" hangingPunct="1">
              <a:defRPr/>
            </a:pPr>
            <a:r>
              <a:rPr lang="en-GB" sz="2400" dirty="0" smtClean="0"/>
              <a:t>Multiple access points and confusion</a:t>
            </a:r>
          </a:p>
          <a:p>
            <a:pPr eaLnBrk="1" hangingPunct="1">
              <a:defRPr/>
            </a:pPr>
            <a:r>
              <a:rPr lang="en-GB" sz="2400" dirty="0" smtClean="0"/>
              <a:t>Complex processes</a:t>
            </a:r>
          </a:p>
          <a:p>
            <a:pPr eaLnBrk="1" hangingPunct="1">
              <a:defRPr/>
            </a:pPr>
            <a:r>
              <a:rPr lang="en-GB" sz="2400" dirty="0" smtClean="0"/>
              <a:t>Information held in too many places and not joined up</a:t>
            </a:r>
          </a:p>
          <a:p>
            <a:pPr eaLnBrk="1" hangingPunct="1">
              <a:defRPr/>
            </a:pPr>
            <a:r>
              <a:rPr lang="en-GB" sz="2400" dirty="0" smtClean="0"/>
              <a:t>Passing the baton – high volumes passed on to safeguarding help desk</a:t>
            </a:r>
          </a:p>
          <a:p>
            <a:pPr eaLnBrk="1" hangingPunct="1">
              <a:defRPr/>
            </a:pPr>
            <a:r>
              <a:rPr lang="en-GB" sz="2400" dirty="0" smtClean="0"/>
              <a:t>High levels of unplanned/emergency placements, limited respite care and crisis intervention</a:t>
            </a:r>
          </a:p>
          <a:p>
            <a:pPr eaLnBrk="1" hangingPunct="1">
              <a:defRPr/>
            </a:pPr>
            <a:r>
              <a:rPr lang="en-GB" sz="2400" dirty="0" smtClean="0"/>
              <a:t>Complex pooled budget arrangements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Service Design Principles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00213"/>
            <a:ext cx="8226425" cy="4176712"/>
          </a:xfrm>
        </p:spPr>
        <p:txBody>
          <a:bodyPr/>
          <a:lstStyle/>
          <a:p>
            <a:pPr eaLnBrk="1" hangingPunct="1">
              <a:defRPr/>
            </a:pPr>
            <a:r>
              <a:rPr lang="en-GB" sz="2400" dirty="0" smtClean="0"/>
              <a:t>Early intervention &amp; prevention </a:t>
            </a:r>
          </a:p>
          <a:p>
            <a:pPr eaLnBrk="1" hangingPunct="1">
              <a:defRPr/>
            </a:pPr>
            <a:r>
              <a:rPr lang="en-GB" sz="2400" dirty="0" smtClean="0"/>
              <a:t>Supporting independence and personalisation</a:t>
            </a:r>
          </a:p>
          <a:p>
            <a:pPr eaLnBrk="1" hangingPunct="1">
              <a:defRPr/>
            </a:pPr>
            <a:r>
              <a:rPr lang="en-GB" sz="2400" dirty="0" smtClean="0"/>
              <a:t>Self help/self service – for those who are able to</a:t>
            </a:r>
          </a:p>
          <a:p>
            <a:pPr eaLnBrk="1" hangingPunct="1">
              <a:defRPr/>
            </a:pPr>
            <a:r>
              <a:rPr lang="en-GB" sz="2400" dirty="0" smtClean="0"/>
              <a:t>Simplifying access to services</a:t>
            </a:r>
          </a:p>
          <a:p>
            <a:pPr eaLnBrk="1" hangingPunct="1">
              <a:defRPr/>
            </a:pPr>
            <a:r>
              <a:rPr lang="en-GB" sz="2400" dirty="0" smtClean="0"/>
              <a:t>De-cluttering processes and more effective use of ICT</a:t>
            </a:r>
          </a:p>
          <a:p>
            <a:pPr eaLnBrk="1" hangingPunct="1">
              <a:defRPr/>
            </a:pPr>
            <a:r>
              <a:rPr lang="en-GB" sz="2400" dirty="0" smtClean="0"/>
              <a:t>Economies of scale, removing duplication, better integration</a:t>
            </a:r>
          </a:p>
          <a:p>
            <a:pPr eaLnBrk="1" hangingPunct="1">
              <a:defRPr/>
            </a:pPr>
            <a:r>
              <a:rPr lang="en-GB" sz="2400" dirty="0" smtClean="0"/>
              <a:t>Improve communication</a:t>
            </a:r>
          </a:p>
          <a:p>
            <a:pPr eaLnBrk="1" hangingPunct="1">
              <a:defRPr/>
            </a:pPr>
            <a:r>
              <a:rPr lang="en-GB" sz="2400" dirty="0" smtClean="0"/>
              <a:t>Provide the right services at the right time in the right place</a:t>
            </a:r>
            <a:endParaRPr lang="en-GB" sz="2400" dirty="0" smtClean="0">
              <a:solidFill>
                <a:srgbClr val="FF0000"/>
              </a:solidFill>
            </a:endParaRP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539750" y="1196975"/>
            <a:ext cx="822642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defRPr/>
            </a:pPr>
            <a:r>
              <a:rPr lang="en-GB" sz="36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40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Priorities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125538"/>
            <a:ext cx="8226425" cy="4967287"/>
          </a:xfrm>
        </p:spPr>
        <p:txBody>
          <a:bodyPr/>
          <a:lstStyle/>
          <a:p>
            <a:pPr eaLnBrk="1" hangingPunct="1">
              <a:defRPr/>
            </a:pPr>
            <a:r>
              <a:rPr lang="en-GB" sz="2400" dirty="0" smtClean="0"/>
              <a:t>Keep vulnerable children, young people and adults safe from harm and neglect </a:t>
            </a:r>
          </a:p>
          <a:p>
            <a:pPr eaLnBrk="1" hangingPunct="1">
              <a:defRPr/>
            </a:pPr>
            <a:r>
              <a:rPr lang="en-GB" sz="2400" dirty="0" smtClean="0"/>
              <a:t>Improve skill levels and educational attainment</a:t>
            </a:r>
          </a:p>
          <a:p>
            <a:pPr eaLnBrk="1" hangingPunct="1">
              <a:defRPr/>
            </a:pPr>
            <a:r>
              <a:rPr lang="en-GB" sz="2400" dirty="0" smtClean="0"/>
              <a:t>Enable choice and control over lives for those who are old, ill or disabled</a:t>
            </a:r>
          </a:p>
          <a:p>
            <a:pPr eaLnBrk="1" hangingPunct="1">
              <a:defRPr/>
            </a:pPr>
            <a:r>
              <a:rPr lang="en-GB" sz="2400" dirty="0" smtClean="0"/>
              <a:t>Improve targeted support for children and families and the most disadvantaged</a:t>
            </a:r>
          </a:p>
          <a:p>
            <a:pPr eaLnBrk="1" hangingPunct="1">
              <a:defRPr/>
            </a:pPr>
            <a:r>
              <a:rPr lang="en-GB" sz="2400" dirty="0" smtClean="0"/>
              <a:t>Right help and support for those who experience barriers to learning and employment</a:t>
            </a:r>
          </a:p>
          <a:p>
            <a:pPr eaLnBrk="1" hangingPunct="1">
              <a:defRPr/>
            </a:pPr>
            <a:r>
              <a:rPr lang="en-GB" sz="2400" dirty="0" smtClean="0"/>
              <a:t>Support young people, especially vulnerable, into adult life</a:t>
            </a:r>
          </a:p>
          <a:p>
            <a:pPr eaLnBrk="1" hangingPunct="1">
              <a:defRPr/>
            </a:pPr>
            <a:r>
              <a:rPr lang="en-GB" sz="2400" dirty="0" smtClean="0"/>
              <a:t>Healthy and positive lifestyles</a:t>
            </a:r>
          </a:p>
          <a:p>
            <a:pPr eaLnBrk="1" hangingPunct="1">
              <a:defRPr/>
            </a:pPr>
            <a:endParaRPr lang="en-GB" sz="2400" dirty="0" smtClean="0"/>
          </a:p>
          <a:p>
            <a:pPr>
              <a:defRPr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Proposal – Family &amp; Community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700213"/>
            <a:ext cx="8226425" cy="4032250"/>
          </a:xfrm>
        </p:spPr>
        <p:txBody>
          <a:bodyPr/>
          <a:lstStyle/>
          <a:p>
            <a:pPr>
              <a:defRPr/>
            </a:pPr>
            <a:r>
              <a:rPr lang="en-GB" sz="2400" dirty="0" smtClean="0"/>
              <a:t>Reconfigured and joined up universal and specialist  services</a:t>
            </a:r>
          </a:p>
          <a:p>
            <a:pPr>
              <a:defRPr/>
            </a:pPr>
            <a:r>
              <a:rPr lang="en-GB" sz="2400" dirty="0" smtClean="0"/>
              <a:t>Empowering people to help themselves</a:t>
            </a:r>
          </a:p>
          <a:p>
            <a:pPr>
              <a:defRPr/>
            </a:pPr>
            <a:r>
              <a:rPr lang="en-GB" sz="2400" dirty="0" smtClean="0"/>
              <a:t>Sports and Learning Community – hubs for local service delivery</a:t>
            </a:r>
          </a:p>
          <a:p>
            <a:pPr>
              <a:defRPr/>
            </a:pPr>
            <a:r>
              <a:rPr lang="en-GB" sz="2400" dirty="0" smtClean="0"/>
              <a:t>Meeting the needs of local people, particularly the most vulnerable</a:t>
            </a:r>
          </a:p>
          <a:p>
            <a:pPr>
              <a:defRPr/>
            </a:pPr>
            <a:r>
              <a:rPr lang="en-GB" sz="2400" dirty="0" smtClean="0"/>
              <a:t>New approach to assessment and support for children with SEN </a:t>
            </a:r>
          </a:p>
          <a:p>
            <a:pPr>
              <a:defRPr/>
            </a:pPr>
            <a:r>
              <a:rPr lang="en-GB" sz="2400" dirty="0" smtClean="0"/>
              <a:t>Reducing the need for assessment 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Proposal – Family &amp; Community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125538"/>
            <a:ext cx="8226425" cy="4967287"/>
          </a:xfrm>
        </p:spPr>
        <p:txBody>
          <a:bodyPr/>
          <a:lstStyle/>
          <a:p>
            <a:pPr>
              <a:defRPr/>
            </a:pPr>
            <a:r>
              <a:rPr lang="en-GB" sz="2400" dirty="0" smtClean="0"/>
              <a:t>Family Connect – single integrated point of contact for services </a:t>
            </a:r>
          </a:p>
          <a:p>
            <a:pPr>
              <a:defRPr/>
            </a:pPr>
            <a:r>
              <a:rPr lang="en-GB" sz="2400" dirty="0" smtClean="0"/>
              <a:t>Early Intervention Service – develop Family Centres offering a range of services incorporating some clusters services</a:t>
            </a:r>
          </a:p>
          <a:p>
            <a:pPr>
              <a:defRPr/>
            </a:pPr>
            <a:r>
              <a:rPr lang="en-GB" sz="2400" dirty="0" smtClean="0"/>
              <a:t>Targeted Family &amp; Community Services –</a:t>
            </a:r>
          </a:p>
          <a:p>
            <a:pPr lvl="1">
              <a:defRPr/>
            </a:pPr>
            <a:r>
              <a:rPr lang="en-GB" sz="2400" dirty="0" smtClean="0"/>
              <a:t>Children’s Specialist Services – for children and young people with SEN, severe or complex behavioural needs and disabilities  </a:t>
            </a:r>
          </a:p>
          <a:p>
            <a:pPr lvl="1">
              <a:defRPr/>
            </a:pPr>
            <a:r>
              <a:rPr lang="en-GB" sz="2400" dirty="0" smtClean="0"/>
              <a:t>Cohesion – building safe and cohesive families and communities </a:t>
            </a:r>
          </a:p>
          <a:p>
            <a:pPr>
              <a:defRPr/>
            </a:pPr>
            <a:r>
              <a:rPr lang="en-GB" sz="2400" dirty="0" smtClean="0"/>
              <a:t>Putting ‘Think Family’ principles into action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Proposal – Safeguarding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700213"/>
            <a:ext cx="8226425" cy="3559175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Supporting families to look after their children</a:t>
            </a:r>
          </a:p>
          <a:p>
            <a:pPr>
              <a:defRPr/>
            </a:pPr>
            <a:r>
              <a:rPr lang="en-GB" dirty="0" smtClean="0"/>
              <a:t>Keeping core safeguarding services stable during adult and children’s services redesign</a:t>
            </a:r>
          </a:p>
          <a:p>
            <a:pPr>
              <a:defRPr/>
            </a:pPr>
            <a:r>
              <a:rPr lang="en-GB" dirty="0" smtClean="0"/>
              <a:t>Some increase in capacity at team leader level to reflect high demand and complexity of work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Proposal – Safeguarding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Integration of family support services – not stand alone</a:t>
            </a:r>
          </a:p>
          <a:p>
            <a:pPr>
              <a:defRPr/>
            </a:pPr>
            <a:r>
              <a:rPr lang="en-GB" dirty="0" smtClean="0"/>
              <a:t>Integration of safeguarding help desk/duty team function within Family Connect </a:t>
            </a:r>
          </a:p>
          <a:p>
            <a:pPr>
              <a:defRPr/>
            </a:pPr>
            <a:r>
              <a:rPr lang="en-GB" dirty="0" smtClean="0"/>
              <a:t>Integration of Safeguarding and Family &amp; Community management teams</a:t>
            </a:r>
          </a:p>
          <a:p>
            <a:pPr>
              <a:defRPr/>
            </a:pPr>
            <a:r>
              <a:rPr lang="en-GB" dirty="0" smtClean="0"/>
              <a:t>Continue to work towards integration of adult and children’s safeguarding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Proposal – School Improvement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773238"/>
            <a:ext cx="8226425" cy="4133850"/>
          </a:xfrm>
        </p:spPr>
        <p:txBody>
          <a:bodyPr/>
          <a:lstStyle/>
          <a:p>
            <a:pPr>
              <a:defRPr/>
            </a:pPr>
            <a:r>
              <a:rPr lang="en-GB" sz="2400" dirty="0" smtClean="0"/>
              <a:t>Build on current good practice that already exists across the Borough</a:t>
            </a:r>
          </a:p>
          <a:p>
            <a:pPr>
              <a:defRPr/>
            </a:pPr>
            <a:r>
              <a:rPr lang="en-GB" sz="2400" dirty="0" smtClean="0"/>
              <a:t>Work with all schools to ensure that the ‘education offer’ to children and families is of the highest possible standard</a:t>
            </a:r>
          </a:p>
          <a:p>
            <a:pPr>
              <a:defRPr/>
            </a:pPr>
            <a:r>
              <a:rPr lang="en-GB" sz="2400" dirty="0" smtClean="0"/>
              <a:t>Work with community and trust secondary schools, in the first instance, to develop a new schools partnership trust model</a:t>
            </a:r>
            <a:r>
              <a:rPr lang="en-GB" sz="2400" b="1" dirty="0" smtClean="0"/>
              <a:t> </a:t>
            </a:r>
            <a:r>
              <a:rPr lang="en-GB" sz="2400" dirty="0" smtClean="0"/>
              <a:t>as part of Sports and Learning Communities</a:t>
            </a: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Proposal – School Improvement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700213"/>
            <a:ext cx="8226425" cy="3775075"/>
          </a:xfrm>
        </p:spPr>
        <p:txBody>
          <a:bodyPr/>
          <a:lstStyle/>
          <a:p>
            <a:pPr>
              <a:defRPr/>
            </a:pPr>
            <a:r>
              <a:rPr lang="en-GB" sz="2400" b="1" dirty="0" smtClean="0"/>
              <a:t>Consultancy and Advisory </a:t>
            </a:r>
            <a:r>
              <a:rPr lang="en-GB" sz="2400" dirty="0" smtClean="0"/>
              <a:t>team working across secondary, primary and special schools on a traded services model</a:t>
            </a:r>
          </a:p>
          <a:p>
            <a:pPr>
              <a:defRPr/>
            </a:pPr>
            <a:r>
              <a:rPr lang="en-GB" sz="2400" b="1" dirty="0" smtClean="0"/>
              <a:t>Leadership and Management </a:t>
            </a:r>
            <a:r>
              <a:rPr lang="en-GB" sz="2400" dirty="0" smtClean="0"/>
              <a:t>to ensure that best practice is developed to aid school to school support.</a:t>
            </a:r>
          </a:p>
          <a:p>
            <a:pPr>
              <a:defRPr/>
            </a:pPr>
            <a:r>
              <a:rPr lang="en-GB" sz="2400" b="1" dirty="0" smtClean="0"/>
              <a:t>Achievement</a:t>
            </a:r>
            <a:r>
              <a:rPr lang="en-GB" sz="2400" dirty="0" smtClean="0"/>
              <a:t> </a:t>
            </a:r>
            <a:r>
              <a:rPr lang="en-GB" sz="2400" b="1" dirty="0" smtClean="0"/>
              <a:t>and Standards </a:t>
            </a:r>
            <a:r>
              <a:rPr lang="en-GB" sz="2400" dirty="0" smtClean="0"/>
              <a:t>which</a:t>
            </a:r>
            <a:r>
              <a:rPr lang="en-GB" sz="2400" b="1" dirty="0" smtClean="0"/>
              <a:t> </a:t>
            </a:r>
            <a:r>
              <a:rPr lang="en-GB" sz="2400" dirty="0" smtClean="0"/>
              <a:t>will retain the statutory duty to ensure that all schools are accountable for their performance.</a:t>
            </a:r>
          </a:p>
          <a:p>
            <a:pPr>
              <a:defRPr/>
            </a:pPr>
            <a:endParaRPr lang="en-GB" sz="2400" dirty="0" smtClean="0"/>
          </a:p>
          <a:p>
            <a:pPr>
              <a:defRPr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Making The Change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341438"/>
            <a:ext cx="8226425" cy="4467225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ICT Development </a:t>
            </a:r>
          </a:p>
          <a:p>
            <a:pPr eaLnBrk="1" hangingPunct="1">
              <a:defRPr/>
            </a:pPr>
            <a:r>
              <a:rPr lang="en-GB" sz="2800" dirty="0" smtClean="0"/>
              <a:t>New ways of Working</a:t>
            </a:r>
          </a:p>
          <a:p>
            <a:pPr lvl="1" eaLnBrk="1" hangingPunct="1">
              <a:defRPr/>
            </a:pPr>
            <a:r>
              <a:rPr lang="en-GB" sz="2400" dirty="0" smtClean="0"/>
              <a:t>Processes and policies – Common Assessment Framework</a:t>
            </a:r>
          </a:p>
          <a:p>
            <a:pPr lvl="1" eaLnBrk="1" hangingPunct="1">
              <a:defRPr/>
            </a:pPr>
            <a:r>
              <a:rPr lang="en-GB" sz="2400" dirty="0" smtClean="0"/>
              <a:t>Set up a new integrated planning and placements service to coordinate activity relating to children and young people </a:t>
            </a:r>
          </a:p>
          <a:p>
            <a:pPr lvl="1" eaLnBrk="1" hangingPunct="1">
              <a:defRPr/>
            </a:pPr>
            <a:r>
              <a:rPr lang="en-GB" sz="2400" dirty="0" smtClean="0"/>
              <a:t>Matrix management across services</a:t>
            </a:r>
          </a:p>
          <a:p>
            <a:pPr lvl="1" eaLnBrk="1" hangingPunct="1">
              <a:defRPr/>
            </a:pPr>
            <a:r>
              <a:rPr lang="en-GB" sz="2400" dirty="0" smtClean="0"/>
              <a:t>Working environment and patterns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z="2800" dirty="0" smtClean="0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684213" y="1196975"/>
            <a:ext cx="822642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defRPr/>
            </a:pPr>
            <a:r>
              <a:rPr lang="en-GB" sz="36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Making The Change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8226425" cy="4537075"/>
          </a:xfrm>
        </p:spPr>
        <p:txBody>
          <a:bodyPr/>
          <a:lstStyle/>
          <a:p>
            <a:pPr eaLnBrk="1" hangingPunct="1">
              <a:defRPr/>
            </a:pPr>
            <a:r>
              <a:rPr lang="en-GB" sz="2400" dirty="0" smtClean="0"/>
              <a:t>Working with the voluntary and independent  sector and other partners</a:t>
            </a:r>
            <a:r>
              <a:rPr lang="en-GB" sz="2400" dirty="0" smtClean="0">
                <a:solidFill>
                  <a:srgbClr val="FF0000"/>
                </a:solidFill>
              </a:rPr>
              <a:t> </a:t>
            </a:r>
            <a:endParaRPr lang="en-GB" sz="2400" dirty="0" smtClean="0"/>
          </a:p>
          <a:p>
            <a:pPr eaLnBrk="1" hangingPunct="1">
              <a:defRPr/>
            </a:pPr>
            <a:r>
              <a:rPr lang="en-GB" sz="2400" dirty="0" smtClean="0"/>
              <a:t>Putting in place new partnership arrangements, including establishing a Health and Well-Being Board</a:t>
            </a:r>
          </a:p>
          <a:p>
            <a:pPr eaLnBrk="1" hangingPunct="1">
              <a:defRPr/>
            </a:pPr>
            <a:r>
              <a:rPr lang="en-GB" sz="2400" dirty="0" smtClean="0"/>
              <a:t>Developing the vision</a:t>
            </a:r>
          </a:p>
          <a:p>
            <a:pPr eaLnBrk="1" hangingPunct="1">
              <a:defRPr/>
            </a:pPr>
            <a:r>
              <a:rPr lang="en-GB" sz="2400" dirty="0" smtClean="0"/>
              <a:t>Accommodation rationalisation</a:t>
            </a:r>
          </a:p>
          <a:p>
            <a:pPr eaLnBrk="1" hangingPunct="1">
              <a:defRPr/>
            </a:pPr>
            <a:r>
              <a:rPr lang="en-GB" sz="2400" dirty="0" smtClean="0"/>
              <a:t>Personalisation</a:t>
            </a:r>
          </a:p>
          <a:p>
            <a:pPr eaLnBrk="1" hangingPunct="1">
              <a:defRPr/>
            </a:pPr>
            <a:r>
              <a:rPr lang="en-GB" sz="2400" dirty="0" smtClean="0"/>
              <a:t>New models of delivery</a:t>
            </a:r>
          </a:p>
          <a:p>
            <a:pPr eaLnBrk="1" hangingPunct="1">
              <a:defRPr/>
            </a:pPr>
            <a:endParaRPr lang="en-GB" sz="2400" dirty="0" smtClean="0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684213" y="1196975"/>
            <a:ext cx="8226425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defRPr/>
            </a:pPr>
            <a:r>
              <a:rPr lang="en-GB" sz="36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36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endParaRPr lang="en-GB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Char char="§"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  <p:graphicFrame>
        <p:nvGraphicFramePr>
          <p:cNvPr id="5" name="Content Placeholder 4"/>
          <p:cNvGraphicFramePr>
            <a:graphicFrameLocks noChangeAspect="1"/>
          </p:cNvGraphicFramePr>
          <p:nvPr>
            <p:ph idx="1"/>
          </p:nvPr>
        </p:nvGraphicFramePr>
        <p:xfrm>
          <a:off x="1387889" y="1598613"/>
          <a:ext cx="6358050" cy="4494683"/>
        </p:xfrm>
        <a:graphic>
          <a:graphicData uri="http://schemas.openxmlformats.org/presentationml/2006/ole">
            <p:oleObj spid="_x0000_s38914" name="Acrobat Document" r:id="rId3" imgW="11342857" imgH="8019048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  <p:graphicFrame>
        <p:nvGraphicFramePr>
          <p:cNvPr id="5" name="Content Placeholder 4"/>
          <p:cNvGraphicFramePr>
            <a:graphicFrameLocks noChangeAspect="1"/>
          </p:cNvGraphicFramePr>
          <p:nvPr>
            <p:ph idx="1"/>
          </p:nvPr>
        </p:nvGraphicFramePr>
        <p:xfrm>
          <a:off x="1387270" y="1598613"/>
          <a:ext cx="6363110" cy="4497387"/>
        </p:xfrm>
        <a:graphic>
          <a:graphicData uri="http://schemas.openxmlformats.org/presentationml/2006/ole">
            <p:oleObj spid="_x0000_s39938" name="Acrobat Document" r:id="rId3" imgW="8019048" imgH="5668166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  <p:graphicFrame>
        <p:nvGraphicFramePr>
          <p:cNvPr id="5" name="Content Placeholder 4"/>
          <p:cNvGraphicFramePr>
            <a:graphicFrameLocks noChangeAspect="1"/>
          </p:cNvGraphicFramePr>
          <p:nvPr>
            <p:ph idx="1"/>
          </p:nvPr>
        </p:nvGraphicFramePr>
        <p:xfrm>
          <a:off x="1387270" y="1598613"/>
          <a:ext cx="6363110" cy="4497387"/>
        </p:xfrm>
        <a:graphic>
          <a:graphicData uri="http://schemas.openxmlformats.org/presentationml/2006/ole">
            <p:oleObj spid="_x0000_s40962" name="Acrobat Document" r:id="rId3" imgW="8019048" imgH="5668166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'One Council, One Team, One Vision'</a:t>
            </a:r>
            <a:endParaRPr lang="en-GB"/>
          </a:p>
        </p:txBody>
      </p:sp>
      <p:graphicFrame>
        <p:nvGraphicFramePr>
          <p:cNvPr id="5" name="Content Placeholder 4"/>
          <p:cNvGraphicFramePr>
            <a:graphicFrameLocks noChangeAspect="1"/>
          </p:cNvGraphicFramePr>
          <p:nvPr>
            <p:ph idx="1"/>
          </p:nvPr>
        </p:nvGraphicFramePr>
        <p:xfrm>
          <a:off x="1387270" y="1598613"/>
          <a:ext cx="6363110" cy="4497387"/>
        </p:xfrm>
        <a:graphic>
          <a:graphicData uri="http://schemas.openxmlformats.org/presentationml/2006/ole">
            <p:oleObj spid="_x0000_s41986" name="Acrobat Document" r:id="rId3" imgW="8019048" imgH="5668166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6425" cy="647700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dirty="0" smtClean="0">
                <a:solidFill>
                  <a:schemeClr val="tx1"/>
                </a:solidFill>
              </a:rPr>
              <a:t>Timeline – Draft Proposals</a:t>
            </a:r>
          </a:p>
        </p:txBody>
      </p:sp>
      <p:graphicFrame>
        <p:nvGraphicFramePr>
          <p:cNvPr id="26800" name="Group 176"/>
          <p:cNvGraphicFramePr>
            <a:graphicFrameLocks noGrp="1"/>
          </p:cNvGraphicFramePr>
          <p:nvPr>
            <p:ph sz="half" idx="2"/>
          </p:nvPr>
        </p:nvGraphicFramePr>
        <p:xfrm>
          <a:off x="250825" y="1125538"/>
          <a:ext cx="8497888" cy="4847450"/>
        </p:xfrm>
        <a:graphic>
          <a:graphicData uri="http://schemas.openxmlformats.org/drawingml/2006/table">
            <a:tbl>
              <a:tblPr/>
              <a:tblGrid>
                <a:gridCol w="2266950"/>
                <a:gridCol w="6230938"/>
              </a:tblGrid>
              <a:tr h="231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10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th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February 2011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Proposals launched with employees/trade unions. Information pack emailed to 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11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th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March 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nd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formal meeting with employees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57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6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th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April 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3rd formal meeting with employees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11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th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May 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Consultation ends (5pm)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12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th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May 11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16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th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May 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School Improvement structure confirmed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Structure confirmed for all other areas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12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th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May 11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16</a:t>
                      </a:r>
                      <a:r>
                        <a:rPr kumimoji="0" lang="en-GB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th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May 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School Improvement recruitment commences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Recruitment commences other areas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'One Council, One Team, One Vision'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341438"/>
            <a:ext cx="8226425" cy="44672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GB" sz="10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GB" sz="5400" dirty="0" smtClean="0"/>
              <a:t>Questions?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z="54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2800" dirty="0" smtClean="0"/>
          </a:p>
          <a:p>
            <a:pPr eaLnBrk="1" hangingPunct="1">
              <a:defRPr/>
            </a:pPr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ding Grid">
  <a:themeElements>
    <a:clrScheme name="Fading Grid 2">
      <a:dk1>
        <a:srgbClr val="000066"/>
      </a:dk1>
      <a:lt1>
        <a:srgbClr val="FFFFFF"/>
      </a:lt1>
      <a:dk2>
        <a:srgbClr val="000066"/>
      </a:dk2>
      <a:lt2>
        <a:srgbClr val="B2B8C8"/>
      </a:lt2>
      <a:accent1>
        <a:srgbClr val="008080"/>
      </a:accent1>
      <a:accent2>
        <a:srgbClr val="00004E"/>
      </a:accent2>
      <a:accent3>
        <a:srgbClr val="AAAAB8"/>
      </a:accent3>
      <a:accent4>
        <a:srgbClr val="DADADA"/>
      </a:accent4>
      <a:accent5>
        <a:srgbClr val="AAC0C0"/>
      </a:accent5>
      <a:accent6>
        <a:srgbClr val="000046"/>
      </a:accent6>
      <a:hlink>
        <a:srgbClr val="00FFCC"/>
      </a:hlink>
      <a:folHlink>
        <a:srgbClr val="6699FF"/>
      </a:folHlink>
    </a:clrScheme>
    <a:fontScheme name="Fading Gri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ading Grid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A73E15D7F4A6428D65FE8F9D9898BD" ma:contentTypeVersion="2" ma:contentTypeDescription="Create a new document." ma:contentTypeScope="" ma:versionID="f88caa1551bcbe1703bf12e99888d04a">
  <xsd:schema xmlns:xsd="http://www.w3.org/2001/XMLSchema" xmlns:p="http://schemas.microsoft.com/office/2006/metadata/properties" targetNamespace="http://schemas.microsoft.com/office/2006/metadata/properties" ma:root="true" ma:fieldsID="b09d174bd1db84a0ba69d2158f30a560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4956E5-DC22-4A60-B9A7-2B907C93BDBA}">
  <ds:schemaRefs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DAF0B89D-F567-47FA-9910-E9A94D0DE4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942FEA1D-B27F-4F7D-8AAF-C526D5CA83D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2739</TotalTime>
  <Words>974</Words>
  <Application>Microsoft Office PowerPoint</Application>
  <PresentationFormat>On-screen Show (4:3)</PresentationFormat>
  <Paragraphs>161</Paragraphs>
  <Slides>20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Fading Grid</vt:lpstr>
      <vt:lpstr>Acrobat Document</vt:lpstr>
      <vt:lpstr>   Care &amp; Support, Family &amp; Community, Safeguarding, School Improvement  Service Review And Structure Proposals – Phase 1 Launched on 10th February 2011</vt:lpstr>
      <vt:lpstr> The Service Review Process</vt:lpstr>
      <vt:lpstr> Key Issues &amp; Drivers - 1</vt:lpstr>
      <vt:lpstr>Key Issues &amp; Drivers - 2</vt:lpstr>
      <vt:lpstr>Service Design Principles</vt:lpstr>
      <vt:lpstr>Priorities</vt:lpstr>
      <vt:lpstr>Proposal – Family &amp; Community</vt:lpstr>
      <vt:lpstr>Proposal – Family &amp; Community</vt:lpstr>
      <vt:lpstr>Proposal – Safeguarding</vt:lpstr>
      <vt:lpstr>Proposal – Safeguarding</vt:lpstr>
      <vt:lpstr>Proposal – School Improvement</vt:lpstr>
      <vt:lpstr>Proposal – School Improvement</vt:lpstr>
      <vt:lpstr>Making The Change</vt:lpstr>
      <vt:lpstr>Making The Change</vt:lpstr>
      <vt:lpstr>Slide 15</vt:lpstr>
      <vt:lpstr>Slide 16</vt:lpstr>
      <vt:lpstr>Slide 17</vt:lpstr>
      <vt:lpstr>Slide 18</vt:lpstr>
      <vt:lpstr>Timeline – Draft Proposals</vt:lpstr>
      <vt:lpstr>Slide 20</vt:lpstr>
    </vt:vector>
  </TitlesOfParts>
  <Company>Telford &amp; Wrekin Council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Launch Proposals 10th February 2011</dc:title>
  <dc:creator>Debbie Germany</dc:creator>
  <cp:lastModifiedBy>Clarke, Jayne (Democratic Services)</cp:lastModifiedBy>
  <cp:revision>318</cp:revision>
  <dcterms:created xsi:type="dcterms:W3CDTF">2009-04-28T16:08:46Z</dcterms:created>
  <dcterms:modified xsi:type="dcterms:W3CDTF">2011-08-01T10:41:26Z</dcterms:modified>
  <cp:contentType>Document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0x0101000EA73E15D7F4A6428D65FE8F9D9898BD</vt:lpwstr>
  </property>
</Properties>
</file>