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6" r:id="rId2"/>
    <p:sldId id="268" r:id="rId3"/>
    <p:sldId id="257" r:id="rId4"/>
    <p:sldId id="259" r:id="rId5"/>
    <p:sldId id="266" r:id="rId6"/>
    <p:sldId id="274" r:id="rId7"/>
    <p:sldId id="263" r:id="rId8"/>
    <p:sldId id="264" r:id="rId9"/>
    <p:sldId id="283" r:id="rId10"/>
    <p:sldId id="284" r:id="rId11"/>
    <p:sldId id="270" r:id="rId12"/>
    <p:sldId id="272" r:id="rId13"/>
    <p:sldId id="269" r:id="rId14"/>
    <p:sldId id="271" r:id="rId15"/>
    <p:sldId id="278" r:id="rId16"/>
    <p:sldId id="280" r:id="rId17"/>
    <p:sldId id="279" r:id="rId18"/>
    <p:sldId id="273" r:id="rId19"/>
    <p:sldId id="285" r:id="rId20"/>
    <p:sldId id="275" r:id="rId21"/>
    <p:sldId id="276" r:id="rId22"/>
    <p:sldId id="277" r:id="rId2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651" autoAdjust="0"/>
  </p:normalViewPr>
  <p:slideViewPr>
    <p:cSldViewPr>
      <p:cViewPr>
        <p:scale>
          <a:sx n="95" d="100"/>
          <a:sy n="95" d="100"/>
        </p:scale>
        <p:origin x="-840" y="4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B71DF9-9489-436E-91FB-1891163A239B}" type="doc">
      <dgm:prSet loTypeId="urn:microsoft.com/office/officeart/2005/8/layout/default#1" loCatId="list" qsTypeId="urn:microsoft.com/office/officeart/2005/8/quickstyle/simple1" qsCatId="simple" csTypeId="urn:microsoft.com/office/officeart/2005/8/colors/colorful1#2" csCatId="colorful" phldr="1"/>
      <dgm:spPr/>
      <dgm:t>
        <a:bodyPr/>
        <a:lstStyle/>
        <a:p>
          <a:endParaRPr lang="en-GB"/>
        </a:p>
      </dgm:t>
    </dgm:pt>
    <dgm:pt modelId="{711DB706-B603-45DB-8A1C-A0143162AD36}">
      <dgm:prSet phldrT="[Text]"/>
      <dgm:spPr>
        <a:solidFill>
          <a:srgbClr val="FFC000"/>
        </a:solidFill>
      </dgm:spPr>
      <dgm:t>
        <a:bodyPr/>
        <a:lstStyle/>
        <a:p>
          <a:r>
            <a:rPr lang="en-GB" dirty="0" smtClean="0"/>
            <a:t>Point of care testing</a:t>
          </a:r>
          <a:endParaRPr lang="en-GB" dirty="0"/>
        </a:p>
      </dgm:t>
    </dgm:pt>
    <dgm:pt modelId="{E1052B07-6F1B-4F30-BE22-1543EEA09820}" type="parTrans" cxnId="{70DCFA8C-5380-4429-97A8-00C7921EA306}">
      <dgm:prSet/>
      <dgm:spPr/>
      <dgm:t>
        <a:bodyPr/>
        <a:lstStyle/>
        <a:p>
          <a:endParaRPr lang="en-GB"/>
        </a:p>
      </dgm:t>
    </dgm:pt>
    <dgm:pt modelId="{C3A4FB37-F49C-4879-A833-779A23911C50}" type="sibTrans" cxnId="{70DCFA8C-5380-4429-97A8-00C7921EA306}">
      <dgm:prSet/>
      <dgm:spPr/>
      <dgm:t>
        <a:bodyPr/>
        <a:lstStyle/>
        <a:p>
          <a:endParaRPr lang="en-GB"/>
        </a:p>
      </dgm:t>
    </dgm:pt>
    <dgm:pt modelId="{212E88CB-50DF-425B-A9AD-8AF7A38E5B53}">
      <dgm:prSet phldrT="[Text]"/>
      <dgm:spPr/>
      <dgm:t>
        <a:bodyPr/>
        <a:lstStyle/>
        <a:p>
          <a:r>
            <a:rPr lang="en-GB" dirty="0" smtClean="0"/>
            <a:t>Delivery of ‘care’ (social/health)</a:t>
          </a:r>
          <a:endParaRPr lang="en-GB" dirty="0"/>
        </a:p>
      </dgm:t>
    </dgm:pt>
    <dgm:pt modelId="{1A1F0750-943C-4274-8D0D-87C3569450AB}" type="parTrans" cxnId="{959A4804-E2BF-406B-B5E9-8B5E8955AFC9}">
      <dgm:prSet/>
      <dgm:spPr/>
      <dgm:t>
        <a:bodyPr/>
        <a:lstStyle/>
        <a:p>
          <a:endParaRPr lang="en-GB"/>
        </a:p>
      </dgm:t>
    </dgm:pt>
    <dgm:pt modelId="{3CB5123B-9AE0-46A5-BEC3-F9E40D822BD7}" type="sibTrans" cxnId="{959A4804-E2BF-406B-B5E9-8B5E8955AFC9}">
      <dgm:prSet/>
      <dgm:spPr/>
      <dgm:t>
        <a:bodyPr/>
        <a:lstStyle/>
        <a:p>
          <a:endParaRPr lang="en-GB"/>
        </a:p>
      </dgm:t>
    </dgm:pt>
    <dgm:pt modelId="{06EF1E10-F287-467B-9ED2-BC10D219A77E}">
      <dgm:prSet phldrT="[Text]"/>
      <dgm:spPr/>
      <dgm:t>
        <a:bodyPr/>
        <a:lstStyle/>
        <a:p>
          <a:r>
            <a:rPr lang="en-GB" dirty="0" smtClean="0"/>
            <a:t>Diagnostics</a:t>
          </a:r>
          <a:endParaRPr lang="en-GB" dirty="0"/>
        </a:p>
      </dgm:t>
    </dgm:pt>
    <dgm:pt modelId="{5EDACDBF-1CA4-4F65-8669-85894572A3F6}" type="parTrans" cxnId="{F94ECA68-7F86-49D4-A82B-AC5184CBBCDB}">
      <dgm:prSet/>
      <dgm:spPr/>
      <dgm:t>
        <a:bodyPr/>
        <a:lstStyle/>
        <a:p>
          <a:endParaRPr lang="en-GB"/>
        </a:p>
      </dgm:t>
    </dgm:pt>
    <dgm:pt modelId="{A1DE44AD-89C6-4A71-B458-4B5E4F260C68}" type="sibTrans" cxnId="{F94ECA68-7F86-49D4-A82B-AC5184CBBCDB}">
      <dgm:prSet/>
      <dgm:spPr/>
      <dgm:t>
        <a:bodyPr/>
        <a:lstStyle/>
        <a:p>
          <a:endParaRPr lang="en-GB"/>
        </a:p>
      </dgm:t>
    </dgm:pt>
    <dgm:pt modelId="{7A2D79CF-D3D8-4C98-A06C-2AC2B344113E}">
      <dgm:prSet phldrT="[Text]"/>
      <dgm:spPr>
        <a:solidFill>
          <a:schemeClr val="accent5"/>
        </a:solidFill>
      </dgm:spPr>
      <dgm:t>
        <a:bodyPr/>
        <a:lstStyle/>
        <a:p>
          <a:r>
            <a:rPr lang="en-GB" dirty="0" smtClean="0"/>
            <a:t>Surgery</a:t>
          </a:r>
          <a:endParaRPr lang="en-GB" dirty="0"/>
        </a:p>
      </dgm:t>
    </dgm:pt>
    <dgm:pt modelId="{44C37395-8634-4C01-9597-4A19D37CB8A2}" type="parTrans" cxnId="{76DD5827-BF9B-4F3E-AC40-DDF0333E7537}">
      <dgm:prSet/>
      <dgm:spPr/>
      <dgm:t>
        <a:bodyPr/>
        <a:lstStyle/>
        <a:p>
          <a:endParaRPr lang="en-GB"/>
        </a:p>
      </dgm:t>
    </dgm:pt>
    <dgm:pt modelId="{43312A41-C926-458E-BFCD-53F551F7CF31}" type="sibTrans" cxnId="{76DD5827-BF9B-4F3E-AC40-DDF0333E7537}">
      <dgm:prSet/>
      <dgm:spPr/>
      <dgm:t>
        <a:bodyPr/>
        <a:lstStyle/>
        <a:p>
          <a:endParaRPr lang="en-GB"/>
        </a:p>
      </dgm:t>
    </dgm:pt>
    <dgm:pt modelId="{F124BD41-CAD0-4A03-9C98-616DF0B47B4C}">
      <dgm:prSet phldrT="[Text]"/>
      <dgm:spPr>
        <a:solidFill>
          <a:srgbClr val="FFC000"/>
        </a:solidFill>
      </dgm:spPr>
      <dgm:t>
        <a:bodyPr/>
        <a:lstStyle/>
        <a:p>
          <a:r>
            <a:rPr lang="en-GB" dirty="0" smtClean="0"/>
            <a:t>Signposting</a:t>
          </a:r>
          <a:endParaRPr lang="en-GB" dirty="0"/>
        </a:p>
      </dgm:t>
    </dgm:pt>
    <dgm:pt modelId="{4603588C-BDFC-4FEA-AC7A-CF65AC901B46}" type="parTrans" cxnId="{F221A1AD-329E-4E84-9890-5B71D4E399A3}">
      <dgm:prSet/>
      <dgm:spPr/>
      <dgm:t>
        <a:bodyPr/>
        <a:lstStyle/>
        <a:p>
          <a:endParaRPr lang="en-GB"/>
        </a:p>
      </dgm:t>
    </dgm:pt>
    <dgm:pt modelId="{24ECCF3B-D6C0-4B2C-ADB9-C5F44E828B38}" type="sibTrans" cxnId="{F221A1AD-329E-4E84-9890-5B71D4E399A3}">
      <dgm:prSet/>
      <dgm:spPr/>
      <dgm:t>
        <a:bodyPr/>
        <a:lstStyle/>
        <a:p>
          <a:endParaRPr lang="en-GB"/>
        </a:p>
      </dgm:t>
    </dgm:pt>
    <dgm:pt modelId="{E4C50862-9CBA-4964-B101-FCDA1BB9B424}">
      <dgm:prSet/>
      <dgm:spPr/>
      <dgm:t>
        <a:bodyPr/>
        <a:lstStyle/>
        <a:p>
          <a:r>
            <a:rPr lang="en-GB" dirty="0" smtClean="0"/>
            <a:t>Support at end of life</a:t>
          </a:r>
          <a:endParaRPr lang="en-GB" dirty="0"/>
        </a:p>
      </dgm:t>
    </dgm:pt>
    <dgm:pt modelId="{0392AEE7-0B39-4D0E-A30E-4867C92F9301}" type="parTrans" cxnId="{51C748FE-7902-4594-8743-42089E0FDCF9}">
      <dgm:prSet/>
      <dgm:spPr/>
      <dgm:t>
        <a:bodyPr/>
        <a:lstStyle/>
        <a:p>
          <a:endParaRPr lang="en-GB"/>
        </a:p>
      </dgm:t>
    </dgm:pt>
    <dgm:pt modelId="{B34CD3CF-9AE7-4C4F-808D-8EC211C40E38}" type="sibTrans" cxnId="{51C748FE-7902-4594-8743-42089E0FDCF9}">
      <dgm:prSet/>
      <dgm:spPr/>
      <dgm:t>
        <a:bodyPr/>
        <a:lstStyle/>
        <a:p>
          <a:endParaRPr lang="en-GB"/>
        </a:p>
      </dgm:t>
    </dgm:pt>
    <dgm:pt modelId="{296DB571-BA1B-4856-879D-357C75D6B2E2}">
      <dgm:prSet/>
      <dgm:spPr/>
      <dgm:t>
        <a:bodyPr/>
        <a:lstStyle/>
        <a:p>
          <a:r>
            <a:rPr lang="en-GB" dirty="0" smtClean="0"/>
            <a:t>Prevention, lifestyle advice &amp; social prescribing</a:t>
          </a:r>
          <a:endParaRPr lang="en-GB" dirty="0"/>
        </a:p>
      </dgm:t>
    </dgm:pt>
    <dgm:pt modelId="{41A7DEC0-FE37-40A5-81BD-4AC12B0D7065}" type="parTrans" cxnId="{41A07149-0C69-4B35-AC90-78F2B9B065CF}">
      <dgm:prSet/>
      <dgm:spPr/>
      <dgm:t>
        <a:bodyPr/>
        <a:lstStyle/>
        <a:p>
          <a:endParaRPr lang="en-GB"/>
        </a:p>
      </dgm:t>
    </dgm:pt>
    <dgm:pt modelId="{99C1DC5B-9FF2-4ED7-97A1-D3ABA5CC01DE}" type="sibTrans" cxnId="{41A07149-0C69-4B35-AC90-78F2B9B065CF}">
      <dgm:prSet/>
      <dgm:spPr/>
      <dgm:t>
        <a:bodyPr/>
        <a:lstStyle/>
        <a:p>
          <a:endParaRPr lang="en-GB"/>
        </a:p>
      </dgm:t>
    </dgm:pt>
    <dgm:pt modelId="{74830EFD-C20E-4F4B-A88D-06F699FD3FF0}">
      <dgm:prSet/>
      <dgm:spPr/>
      <dgm:t>
        <a:bodyPr/>
        <a:lstStyle/>
        <a:p>
          <a:r>
            <a:rPr lang="en-GB" dirty="0" smtClean="0"/>
            <a:t>Support for people with complex needs</a:t>
          </a:r>
          <a:endParaRPr lang="en-GB" dirty="0"/>
        </a:p>
      </dgm:t>
    </dgm:pt>
    <dgm:pt modelId="{5E462DE8-4885-459D-9B77-5C4B03763BFA}" type="parTrans" cxnId="{242710D8-34C6-4110-B1F9-CF8CEB73D839}">
      <dgm:prSet/>
      <dgm:spPr/>
    </dgm:pt>
    <dgm:pt modelId="{ACF7A2EB-9F14-4299-B7F0-5A51639C0A68}" type="sibTrans" cxnId="{242710D8-34C6-4110-B1F9-CF8CEB73D839}">
      <dgm:prSet/>
      <dgm:spPr/>
    </dgm:pt>
    <dgm:pt modelId="{46F8CA22-53D0-49FD-9B33-AB6DC630F449}">
      <dgm:prSet/>
      <dgm:spPr/>
      <dgm:t>
        <a:bodyPr/>
        <a:lstStyle/>
        <a:p>
          <a:r>
            <a:rPr lang="en-GB" dirty="0" smtClean="0"/>
            <a:t>Outpatient clinics</a:t>
          </a:r>
          <a:endParaRPr lang="en-GB" dirty="0"/>
        </a:p>
      </dgm:t>
    </dgm:pt>
    <dgm:pt modelId="{E7B75064-57A1-4A49-BD4C-8DB86BA0FDBF}" type="parTrans" cxnId="{FFFF79E2-E617-4DA0-97A0-80BEBC33E2DA}">
      <dgm:prSet/>
      <dgm:spPr/>
    </dgm:pt>
    <dgm:pt modelId="{7538DC83-2D73-4CED-AC65-CC5BC1F0E6A7}" type="sibTrans" cxnId="{FFFF79E2-E617-4DA0-97A0-80BEBC33E2DA}">
      <dgm:prSet/>
      <dgm:spPr/>
    </dgm:pt>
    <dgm:pt modelId="{39C5CD0F-C8A0-4E7A-A536-F405780EEF44}" type="pres">
      <dgm:prSet presAssocID="{93B71DF9-9489-436E-91FB-1891163A239B}" presName="diagram" presStyleCnt="0">
        <dgm:presLayoutVars>
          <dgm:dir/>
          <dgm:resizeHandles val="exact"/>
        </dgm:presLayoutVars>
      </dgm:prSet>
      <dgm:spPr/>
      <dgm:t>
        <a:bodyPr/>
        <a:lstStyle/>
        <a:p>
          <a:endParaRPr lang="en-GB"/>
        </a:p>
      </dgm:t>
    </dgm:pt>
    <dgm:pt modelId="{E914A404-9D77-4F6E-B062-01365C643157}" type="pres">
      <dgm:prSet presAssocID="{711DB706-B603-45DB-8A1C-A0143162AD36}" presName="node" presStyleLbl="node1" presStyleIdx="0" presStyleCnt="9">
        <dgm:presLayoutVars>
          <dgm:bulletEnabled val="1"/>
        </dgm:presLayoutVars>
      </dgm:prSet>
      <dgm:spPr/>
      <dgm:t>
        <a:bodyPr/>
        <a:lstStyle/>
        <a:p>
          <a:endParaRPr lang="en-GB"/>
        </a:p>
      </dgm:t>
    </dgm:pt>
    <dgm:pt modelId="{320D9EA3-5870-407E-BC16-D44C4F4DB9A7}" type="pres">
      <dgm:prSet presAssocID="{C3A4FB37-F49C-4879-A833-779A23911C50}" presName="sibTrans" presStyleCnt="0"/>
      <dgm:spPr/>
    </dgm:pt>
    <dgm:pt modelId="{09CAD14E-56ED-4A4C-BC05-5DFA39971961}" type="pres">
      <dgm:prSet presAssocID="{212E88CB-50DF-425B-A9AD-8AF7A38E5B53}" presName="node" presStyleLbl="node1" presStyleIdx="1" presStyleCnt="9">
        <dgm:presLayoutVars>
          <dgm:bulletEnabled val="1"/>
        </dgm:presLayoutVars>
      </dgm:prSet>
      <dgm:spPr/>
      <dgm:t>
        <a:bodyPr/>
        <a:lstStyle/>
        <a:p>
          <a:endParaRPr lang="en-GB"/>
        </a:p>
      </dgm:t>
    </dgm:pt>
    <dgm:pt modelId="{35843FE4-796E-42A9-AFB8-69F36CB4AABC}" type="pres">
      <dgm:prSet presAssocID="{3CB5123B-9AE0-46A5-BEC3-F9E40D822BD7}" presName="sibTrans" presStyleCnt="0"/>
      <dgm:spPr/>
    </dgm:pt>
    <dgm:pt modelId="{FCA09A6F-A796-4BD6-8E46-778CF3571F0F}" type="pres">
      <dgm:prSet presAssocID="{06EF1E10-F287-467B-9ED2-BC10D219A77E}" presName="node" presStyleLbl="node1" presStyleIdx="2" presStyleCnt="9">
        <dgm:presLayoutVars>
          <dgm:bulletEnabled val="1"/>
        </dgm:presLayoutVars>
      </dgm:prSet>
      <dgm:spPr/>
      <dgm:t>
        <a:bodyPr/>
        <a:lstStyle/>
        <a:p>
          <a:endParaRPr lang="en-GB"/>
        </a:p>
      </dgm:t>
    </dgm:pt>
    <dgm:pt modelId="{BE0C1B4E-14DC-409D-8FD7-26DAB5111E5D}" type="pres">
      <dgm:prSet presAssocID="{A1DE44AD-89C6-4A71-B458-4B5E4F260C68}" presName="sibTrans" presStyleCnt="0"/>
      <dgm:spPr/>
    </dgm:pt>
    <dgm:pt modelId="{3900EF63-0792-48AC-820B-C055D2B07B85}" type="pres">
      <dgm:prSet presAssocID="{296DB571-BA1B-4856-879D-357C75D6B2E2}" presName="node" presStyleLbl="node1" presStyleIdx="3" presStyleCnt="9">
        <dgm:presLayoutVars>
          <dgm:bulletEnabled val="1"/>
        </dgm:presLayoutVars>
      </dgm:prSet>
      <dgm:spPr/>
      <dgm:t>
        <a:bodyPr/>
        <a:lstStyle/>
        <a:p>
          <a:endParaRPr lang="en-GB"/>
        </a:p>
      </dgm:t>
    </dgm:pt>
    <dgm:pt modelId="{41788020-DA3E-4450-818C-EE25928E18E1}" type="pres">
      <dgm:prSet presAssocID="{99C1DC5B-9FF2-4ED7-97A1-D3ABA5CC01DE}" presName="sibTrans" presStyleCnt="0"/>
      <dgm:spPr/>
    </dgm:pt>
    <dgm:pt modelId="{EC254816-49E6-4372-B2F5-657F243FEDBA}" type="pres">
      <dgm:prSet presAssocID="{74830EFD-C20E-4F4B-A88D-06F699FD3FF0}" presName="node" presStyleLbl="node1" presStyleIdx="4" presStyleCnt="9">
        <dgm:presLayoutVars>
          <dgm:bulletEnabled val="1"/>
        </dgm:presLayoutVars>
      </dgm:prSet>
      <dgm:spPr/>
      <dgm:t>
        <a:bodyPr/>
        <a:lstStyle/>
        <a:p>
          <a:endParaRPr lang="en-GB"/>
        </a:p>
      </dgm:t>
    </dgm:pt>
    <dgm:pt modelId="{848162FC-589C-4C25-9E0A-1BC55E29FB3C}" type="pres">
      <dgm:prSet presAssocID="{ACF7A2EB-9F14-4299-B7F0-5A51639C0A68}" presName="sibTrans" presStyleCnt="0"/>
      <dgm:spPr/>
    </dgm:pt>
    <dgm:pt modelId="{C403763C-2F93-4B82-9094-7A93653AE407}" type="pres">
      <dgm:prSet presAssocID="{7A2D79CF-D3D8-4C98-A06C-2AC2B344113E}" presName="node" presStyleLbl="node1" presStyleIdx="5" presStyleCnt="9">
        <dgm:presLayoutVars>
          <dgm:bulletEnabled val="1"/>
        </dgm:presLayoutVars>
      </dgm:prSet>
      <dgm:spPr/>
      <dgm:t>
        <a:bodyPr/>
        <a:lstStyle/>
        <a:p>
          <a:endParaRPr lang="en-GB"/>
        </a:p>
      </dgm:t>
    </dgm:pt>
    <dgm:pt modelId="{35838C07-0355-4D74-8460-9049F324E801}" type="pres">
      <dgm:prSet presAssocID="{43312A41-C926-458E-BFCD-53F551F7CF31}" presName="sibTrans" presStyleCnt="0"/>
      <dgm:spPr/>
    </dgm:pt>
    <dgm:pt modelId="{08880477-6BBF-489F-8B99-5696950CF1CE}" type="pres">
      <dgm:prSet presAssocID="{E4C50862-9CBA-4964-B101-FCDA1BB9B424}" presName="node" presStyleLbl="node1" presStyleIdx="6" presStyleCnt="9">
        <dgm:presLayoutVars>
          <dgm:bulletEnabled val="1"/>
        </dgm:presLayoutVars>
      </dgm:prSet>
      <dgm:spPr/>
      <dgm:t>
        <a:bodyPr/>
        <a:lstStyle/>
        <a:p>
          <a:endParaRPr lang="en-GB"/>
        </a:p>
      </dgm:t>
    </dgm:pt>
    <dgm:pt modelId="{EEA851FE-4E65-45A9-8132-0121A50E4A6F}" type="pres">
      <dgm:prSet presAssocID="{B34CD3CF-9AE7-4C4F-808D-8EC211C40E38}" presName="sibTrans" presStyleCnt="0"/>
      <dgm:spPr/>
    </dgm:pt>
    <dgm:pt modelId="{B82600B3-04E6-488C-9BAF-8DAB036A701B}" type="pres">
      <dgm:prSet presAssocID="{46F8CA22-53D0-49FD-9B33-AB6DC630F449}" presName="node" presStyleLbl="node1" presStyleIdx="7" presStyleCnt="9">
        <dgm:presLayoutVars>
          <dgm:bulletEnabled val="1"/>
        </dgm:presLayoutVars>
      </dgm:prSet>
      <dgm:spPr/>
      <dgm:t>
        <a:bodyPr/>
        <a:lstStyle/>
        <a:p>
          <a:endParaRPr lang="en-GB"/>
        </a:p>
      </dgm:t>
    </dgm:pt>
    <dgm:pt modelId="{EDEA3F79-466E-4AF1-A7F0-79A489A2102C}" type="pres">
      <dgm:prSet presAssocID="{7538DC83-2D73-4CED-AC65-CC5BC1F0E6A7}" presName="sibTrans" presStyleCnt="0"/>
      <dgm:spPr/>
    </dgm:pt>
    <dgm:pt modelId="{6CF99B23-5250-46EC-A494-DDDF3D8D06CB}" type="pres">
      <dgm:prSet presAssocID="{F124BD41-CAD0-4A03-9C98-616DF0B47B4C}" presName="node" presStyleLbl="node1" presStyleIdx="8" presStyleCnt="9">
        <dgm:presLayoutVars>
          <dgm:bulletEnabled val="1"/>
        </dgm:presLayoutVars>
      </dgm:prSet>
      <dgm:spPr/>
      <dgm:t>
        <a:bodyPr/>
        <a:lstStyle/>
        <a:p>
          <a:endParaRPr lang="en-GB"/>
        </a:p>
      </dgm:t>
    </dgm:pt>
  </dgm:ptLst>
  <dgm:cxnLst>
    <dgm:cxn modelId="{51C748FE-7902-4594-8743-42089E0FDCF9}" srcId="{93B71DF9-9489-436E-91FB-1891163A239B}" destId="{E4C50862-9CBA-4964-B101-FCDA1BB9B424}" srcOrd="6" destOrd="0" parTransId="{0392AEE7-0B39-4D0E-A30E-4867C92F9301}" sibTransId="{B34CD3CF-9AE7-4C4F-808D-8EC211C40E38}"/>
    <dgm:cxn modelId="{D1A9A277-4720-4141-AA0A-E27C42E8BA1C}" type="presOf" srcId="{93B71DF9-9489-436E-91FB-1891163A239B}" destId="{39C5CD0F-C8A0-4E7A-A536-F405780EEF44}" srcOrd="0" destOrd="0" presId="urn:microsoft.com/office/officeart/2005/8/layout/default#1"/>
    <dgm:cxn modelId="{242710D8-34C6-4110-B1F9-CF8CEB73D839}" srcId="{93B71DF9-9489-436E-91FB-1891163A239B}" destId="{74830EFD-C20E-4F4B-A88D-06F699FD3FF0}" srcOrd="4" destOrd="0" parTransId="{5E462DE8-4885-459D-9B77-5C4B03763BFA}" sibTransId="{ACF7A2EB-9F14-4299-B7F0-5A51639C0A68}"/>
    <dgm:cxn modelId="{41A07149-0C69-4B35-AC90-78F2B9B065CF}" srcId="{93B71DF9-9489-436E-91FB-1891163A239B}" destId="{296DB571-BA1B-4856-879D-357C75D6B2E2}" srcOrd="3" destOrd="0" parTransId="{41A7DEC0-FE37-40A5-81BD-4AC12B0D7065}" sibTransId="{99C1DC5B-9FF2-4ED7-97A1-D3ABA5CC01DE}"/>
    <dgm:cxn modelId="{70DCFA8C-5380-4429-97A8-00C7921EA306}" srcId="{93B71DF9-9489-436E-91FB-1891163A239B}" destId="{711DB706-B603-45DB-8A1C-A0143162AD36}" srcOrd="0" destOrd="0" parTransId="{E1052B07-6F1B-4F30-BE22-1543EEA09820}" sibTransId="{C3A4FB37-F49C-4879-A833-779A23911C50}"/>
    <dgm:cxn modelId="{21145873-E95F-4BED-9BA4-63C9E48969D9}" type="presOf" srcId="{E4C50862-9CBA-4964-B101-FCDA1BB9B424}" destId="{08880477-6BBF-489F-8B99-5696950CF1CE}" srcOrd="0" destOrd="0" presId="urn:microsoft.com/office/officeart/2005/8/layout/default#1"/>
    <dgm:cxn modelId="{959A4804-E2BF-406B-B5E9-8B5E8955AFC9}" srcId="{93B71DF9-9489-436E-91FB-1891163A239B}" destId="{212E88CB-50DF-425B-A9AD-8AF7A38E5B53}" srcOrd="1" destOrd="0" parTransId="{1A1F0750-943C-4274-8D0D-87C3569450AB}" sibTransId="{3CB5123B-9AE0-46A5-BEC3-F9E40D822BD7}"/>
    <dgm:cxn modelId="{AD134E3D-FF07-43DC-BA43-641553355B24}" type="presOf" srcId="{711DB706-B603-45DB-8A1C-A0143162AD36}" destId="{E914A404-9D77-4F6E-B062-01365C643157}" srcOrd="0" destOrd="0" presId="urn:microsoft.com/office/officeart/2005/8/layout/default#1"/>
    <dgm:cxn modelId="{76DD5827-BF9B-4F3E-AC40-DDF0333E7537}" srcId="{93B71DF9-9489-436E-91FB-1891163A239B}" destId="{7A2D79CF-D3D8-4C98-A06C-2AC2B344113E}" srcOrd="5" destOrd="0" parTransId="{44C37395-8634-4C01-9597-4A19D37CB8A2}" sibTransId="{43312A41-C926-458E-BFCD-53F551F7CF31}"/>
    <dgm:cxn modelId="{904B8311-7112-47E4-9DF8-611BF6C19096}" type="presOf" srcId="{7A2D79CF-D3D8-4C98-A06C-2AC2B344113E}" destId="{C403763C-2F93-4B82-9094-7A93653AE407}" srcOrd="0" destOrd="0" presId="urn:microsoft.com/office/officeart/2005/8/layout/default#1"/>
    <dgm:cxn modelId="{B219D9EB-25DC-46EE-911B-34309B36945B}" type="presOf" srcId="{74830EFD-C20E-4F4B-A88D-06F699FD3FF0}" destId="{EC254816-49E6-4372-B2F5-657F243FEDBA}" srcOrd="0" destOrd="0" presId="urn:microsoft.com/office/officeart/2005/8/layout/default#1"/>
    <dgm:cxn modelId="{F7191406-26A1-432A-9694-399696E28EEA}" type="presOf" srcId="{46F8CA22-53D0-49FD-9B33-AB6DC630F449}" destId="{B82600B3-04E6-488C-9BAF-8DAB036A701B}" srcOrd="0" destOrd="0" presId="urn:microsoft.com/office/officeart/2005/8/layout/default#1"/>
    <dgm:cxn modelId="{F221A1AD-329E-4E84-9890-5B71D4E399A3}" srcId="{93B71DF9-9489-436E-91FB-1891163A239B}" destId="{F124BD41-CAD0-4A03-9C98-616DF0B47B4C}" srcOrd="8" destOrd="0" parTransId="{4603588C-BDFC-4FEA-AC7A-CF65AC901B46}" sibTransId="{24ECCF3B-D6C0-4B2C-ADB9-C5F44E828B38}"/>
    <dgm:cxn modelId="{D6CAE48E-AC5B-43E8-8008-D52C29E82C6F}" type="presOf" srcId="{06EF1E10-F287-467B-9ED2-BC10D219A77E}" destId="{FCA09A6F-A796-4BD6-8E46-778CF3571F0F}" srcOrd="0" destOrd="0" presId="urn:microsoft.com/office/officeart/2005/8/layout/default#1"/>
    <dgm:cxn modelId="{5843124F-8B8A-43E5-9E5F-4044A4275834}" type="presOf" srcId="{212E88CB-50DF-425B-A9AD-8AF7A38E5B53}" destId="{09CAD14E-56ED-4A4C-BC05-5DFA39971961}" srcOrd="0" destOrd="0" presId="urn:microsoft.com/office/officeart/2005/8/layout/default#1"/>
    <dgm:cxn modelId="{0F043E32-6FF1-4820-9A9C-51B6BDE268A6}" type="presOf" srcId="{F124BD41-CAD0-4A03-9C98-616DF0B47B4C}" destId="{6CF99B23-5250-46EC-A494-DDDF3D8D06CB}" srcOrd="0" destOrd="0" presId="urn:microsoft.com/office/officeart/2005/8/layout/default#1"/>
    <dgm:cxn modelId="{2A11B517-B19F-4AE9-BB03-DD1C4B40B7C7}" type="presOf" srcId="{296DB571-BA1B-4856-879D-357C75D6B2E2}" destId="{3900EF63-0792-48AC-820B-C055D2B07B85}" srcOrd="0" destOrd="0" presId="urn:microsoft.com/office/officeart/2005/8/layout/default#1"/>
    <dgm:cxn modelId="{FFFF79E2-E617-4DA0-97A0-80BEBC33E2DA}" srcId="{93B71DF9-9489-436E-91FB-1891163A239B}" destId="{46F8CA22-53D0-49FD-9B33-AB6DC630F449}" srcOrd="7" destOrd="0" parTransId="{E7B75064-57A1-4A49-BD4C-8DB86BA0FDBF}" sibTransId="{7538DC83-2D73-4CED-AC65-CC5BC1F0E6A7}"/>
    <dgm:cxn modelId="{F94ECA68-7F86-49D4-A82B-AC5184CBBCDB}" srcId="{93B71DF9-9489-436E-91FB-1891163A239B}" destId="{06EF1E10-F287-467B-9ED2-BC10D219A77E}" srcOrd="2" destOrd="0" parTransId="{5EDACDBF-1CA4-4F65-8669-85894572A3F6}" sibTransId="{A1DE44AD-89C6-4A71-B458-4B5E4F260C68}"/>
    <dgm:cxn modelId="{138FEA20-DEFA-42DF-847C-394A9A2A28A5}" type="presParOf" srcId="{39C5CD0F-C8A0-4E7A-A536-F405780EEF44}" destId="{E914A404-9D77-4F6E-B062-01365C643157}" srcOrd="0" destOrd="0" presId="urn:microsoft.com/office/officeart/2005/8/layout/default#1"/>
    <dgm:cxn modelId="{E2E39B91-AACA-454C-8B49-F9A47BFBA10D}" type="presParOf" srcId="{39C5CD0F-C8A0-4E7A-A536-F405780EEF44}" destId="{320D9EA3-5870-407E-BC16-D44C4F4DB9A7}" srcOrd="1" destOrd="0" presId="urn:microsoft.com/office/officeart/2005/8/layout/default#1"/>
    <dgm:cxn modelId="{95FD2ABC-862A-4D78-BEA7-A28EE9956155}" type="presParOf" srcId="{39C5CD0F-C8A0-4E7A-A536-F405780EEF44}" destId="{09CAD14E-56ED-4A4C-BC05-5DFA39971961}" srcOrd="2" destOrd="0" presId="urn:microsoft.com/office/officeart/2005/8/layout/default#1"/>
    <dgm:cxn modelId="{2282565B-DD25-4CBC-B696-E610C76D5EB3}" type="presParOf" srcId="{39C5CD0F-C8A0-4E7A-A536-F405780EEF44}" destId="{35843FE4-796E-42A9-AFB8-69F36CB4AABC}" srcOrd="3" destOrd="0" presId="urn:microsoft.com/office/officeart/2005/8/layout/default#1"/>
    <dgm:cxn modelId="{2AD82CEA-E4EE-4A99-ABF9-46CE821851E6}" type="presParOf" srcId="{39C5CD0F-C8A0-4E7A-A536-F405780EEF44}" destId="{FCA09A6F-A796-4BD6-8E46-778CF3571F0F}" srcOrd="4" destOrd="0" presId="urn:microsoft.com/office/officeart/2005/8/layout/default#1"/>
    <dgm:cxn modelId="{F0FABAB5-CB99-4128-AC24-1FA7DD6BFA8A}" type="presParOf" srcId="{39C5CD0F-C8A0-4E7A-A536-F405780EEF44}" destId="{BE0C1B4E-14DC-409D-8FD7-26DAB5111E5D}" srcOrd="5" destOrd="0" presId="urn:microsoft.com/office/officeart/2005/8/layout/default#1"/>
    <dgm:cxn modelId="{83ED0BA3-5765-4DB2-B5DD-D9F7E292D819}" type="presParOf" srcId="{39C5CD0F-C8A0-4E7A-A536-F405780EEF44}" destId="{3900EF63-0792-48AC-820B-C055D2B07B85}" srcOrd="6" destOrd="0" presId="urn:microsoft.com/office/officeart/2005/8/layout/default#1"/>
    <dgm:cxn modelId="{298FC5C2-65B8-4485-B62E-862ECC7833EC}" type="presParOf" srcId="{39C5CD0F-C8A0-4E7A-A536-F405780EEF44}" destId="{41788020-DA3E-4450-818C-EE25928E18E1}" srcOrd="7" destOrd="0" presId="urn:microsoft.com/office/officeart/2005/8/layout/default#1"/>
    <dgm:cxn modelId="{EC175454-38DC-4736-897E-4FCD8236F989}" type="presParOf" srcId="{39C5CD0F-C8A0-4E7A-A536-F405780EEF44}" destId="{EC254816-49E6-4372-B2F5-657F243FEDBA}" srcOrd="8" destOrd="0" presId="urn:microsoft.com/office/officeart/2005/8/layout/default#1"/>
    <dgm:cxn modelId="{5AB492C9-A41A-4272-85FA-108B91678507}" type="presParOf" srcId="{39C5CD0F-C8A0-4E7A-A536-F405780EEF44}" destId="{848162FC-589C-4C25-9E0A-1BC55E29FB3C}" srcOrd="9" destOrd="0" presId="urn:microsoft.com/office/officeart/2005/8/layout/default#1"/>
    <dgm:cxn modelId="{51787C42-8EEB-468A-B02C-F0194BA42D66}" type="presParOf" srcId="{39C5CD0F-C8A0-4E7A-A536-F405780EEF44}" destId="{C403763C-2F93-4B82-9094-7A93653AE407}" srcOrd="10" destOrd="0" presId="urn:microsoft.com/office/officeart/2005/8/layout/default#1"/>
    <dgm:cxn modelId="{1DFC5FFB-8565-453D-AC4A-0F4F4301C31E}" type="presParOf" srcId="{39C5CD0F-C8A0-4E7A-A536-F405780EEF44}" destId="{35838C07-0355-4D74-8460-9049F324E801}" srcOrd="11" destOrd="0" presId="urn:microsoft.com/office/officeart/2005/8/layout/default#1"/>
    <dgm:cxn modelId="{CD3A1D87-9B32-442B-8219-8CA87119AE46}" type="presParOf" srcId="{39C5CD0F-C8A0-4E7A-A536-F405780EEF44}" destId="{08880477-6BBF-489F-8B99-5696950CF1CE}" srcOrd="12" destOrd="0" presId="urn:microsoft.com/office/officeart/2005/8/layout/default#1"/>
    <dgm:cxn modelId="{CBC11FBF-58E3-47AD-9A6C-D0DF8851CD03}" type="presParOf" srcId="{39C5CD0F-C8A0-4E7A-A536-F405780EEF44}" destId="{EEA851FE-4E65-45A9-8132-0121A50E4A6F}" srcOrd="13" destOrd="0" presId="urn:microsoft.com/office/officeart/2005/8/layout/default#1"/>
    <dgm:cxn modelId="{76940F97-B813-4FCA-957B-87F9C20E3AF0}" type="presParOf" srcId="{39C5CD0F-C8A0-4E7A-A536-F405780EEF44}" destId="{B82600B3-04E6-488C-9BAF-8DAB036A701B}" srcOrd="14" destOrd="0" presId="urn:microsoft.com/office/officeart/2005/8/layout/default#1"/>
    <dgm:cxn modelId="{FBC15717-43EC-452B-95BE-36048FF07CEC}" type="presParOf" srcId="{39C5CD0F-C8A0-4E7A-A536-F405780EEF44}" destId="{EDEA3F79-466E-4AF1-A7F0-79A489A2102C}" srcOrd="15" destOrd="0" presId="urn:microsoft.com/office/officeart/2005/8/layout/default#1"/>
    <dgm:cxn modelId="{C2F74373-BBA4-43C9-A3F1-82CE16B98DDA}" type="presParOf" srcId="{39C5CD0F-C8A0-4E7A-A536-F405780EEF44}" destId="{6CF99B23-5250-46EC-A494-DDDF3D8D06CB}" srcOrd="16"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451C2A-CA21-4E95-8C15-5E3BE39BC6AE}" type="doc">
      <dgm:prSet loTypeId="urn:microsoft.com/office/officeart/2008/layout/AlternatingHexagons" loCatId="list" qsTypeId="urn:microsoft.com/office/officeart/2005/8/quickstyle/simple1" qsCatId="simple" csTypeId="urn:microsoft.com/office/officeart/2005/8/colors/colorful1#1" csCatId="colorful" phldr="1"/>
      <dgm:spPr/>
      <dgm:t>
        <a:bodyPr/>
        <a:lstStyle/>
        <a:p>
          <a:endParaRPr lang="en-GB"/>
        </a:p>
      </dgm:t>
    </dgm:pt>
    <dgm:pt modelId="{C127D8BE-44E4-464F-A8D0-EACC8498F182}">
      <dgm:prSet phldrT="[Text]" custT="1"/>
      <dgm:spPr/>
      <dgm:t>
        <a:bodyPr/>
        <a:lstStyle/>
        <a:p>
          <a:r>
            <a:rPr lang="en-GB" sz="1000" dirty="0" err="1" smtClean="0"/>
            <a:t>Healthwatch</a:t>
          </a:r>
          <a:endParaRPr lang="en-GB" sz="1000" dirty="0"/>
        </a:p>
      </dgm:t>
    </dgm:pt>
    <dgm:pt modelId="{7EA57415-BA88-45EA-BB82-B6260C78012A}" type="parTrans" cxnId="{2D4647B6-413F-45A1-8FE9-48FBB66374E0}">
      <dgm:prSet/>
      <dgm:spPr/>
      <dgm:t>
        <a:bodyPr/>
        <a:lstStyle/>
        <a:p>
          <a:endParaRPr lang="en-GB"/>
        </a:p>
      </dgm:t>
    </dgm:pt>
    <dgm:pt modelId="{55E7B8C6-EB99-40B2-AF69-4D8A9F29793C}" type="sibTrans" cxnId="{2D4647B6-413F-45A1-8FE9-48FBB66374E0}">
      <dgm:prSet/>
      <dgm:spPr/>
      <dgm:t>
        <a:bodyPr/>
        <a:lstStyle/>
        <a:p>
          <a:r>
            <a:rPr lang="en-GB" dirty="0" smtClean="0"/>
            <a:t>LPC</a:t>
          </a:r>
          <a:endParaRPr lang="en-GB" dirty="0"/>
        </a:p>
      </dgm:t>
    </dgm:pt>
    <dgm:pt modelId="{60B10073-D85B-431C-B8EF-EEC22A3813AC}">
      <dgm:prSet phldrT="[Text]" phldr="1"/>
      <dgm:spPr/>
      <dgm:t>
        <a:bodyPr/>
        <a:lstStyle/>
        <a:p>
          <a:endParaRPr lang="en-GB"/>
        </a:p>
      </dgm:t>
    </dgm:pt>
    <dgm:pt modelId="{6AA52A61-91E5-46D6-8D74-8F8297A56D51}" type="parTrans" cxnId="{8A2D6994-31D4-48C6-8642-DB9D1566DA9F}">
      <dgm:prSet/>
      <dgm:spPr/>
      <dgm:t>
        <a:bodyPr/>
        <a:lstStyle/>
        <a:p>
          <a:endParaRPr lang="en-GB"/>
        </a:p>
      </dgm:t>
    </dgm:pt>
    <dgm:pt modelId="{2FE96B6F-7CA1-4DB9-8B6C-7EEC25D2D3DF}" type="sibTrans" cxnId="{8A2D6994-31D4-48C6-8642-DB9D1566DA9F}">
      <dgm:prSet/>
      <dgm:spPr/>
      <dgm:t>
        <a:bodyPr/>
        <a:lstStyle/>
        <a:p>
          <a:endParaRPr lang="en-GB"/>
        </a:p>
      </dgm:t>
    </dgm:pt>
    <dgm:pt modelId="{CEDED148-95F5-4A3E-8A78-3AB23796E9B8}">
      <dgm:prSet phldrT="[Text]"/>
      <dgm:spPr/>
      <dgm:t>
        <a:bodyPr/>
        <a:lstStyle/>
        <a:p>
          <a:r>
            <a:rPr lang="en-GB" dirty="0" smtClean="0"/>
            <a:t>Lead commissioning managers (CCG and LA)</a:t>
          </a:r>
          <a:endParaRPr lang="en-GB" dirty="0"/>
        </a:p>
      </dgm:t>
    </dgm:pt>
    <dgm:pt modelId="{DB36216E-2C8D-4F98-906E-8173EA9A45DB}" type="parTrans" cxnId="{C954CB9F-A813-4D65-823C-B5C379F18042}">
      <dgm:prSet/>
      <dgm:spPr/>
      <dgm:t>
        <a:bodyPr/>
        <a:lstStyle/>
        <a:p>
          <a:endParaRPr lang="en-GB"/>
        </a:p>
      </dgm:t>
    </dgm:pt>
    <dgm:pt modelId="{7D5D429B-3BB6-41BA-92DD-D83D105DB049}" type="sibTrans" cxnId="{C954CB9F-A813-4D65-823C-B5C379F18042}">
      <dgm:prSet/>
      <dgm:spPr/>
      <dgm:t>
        <a:bodyPr/>
        <a:lstStyle/>
        <a:p>
          <a:r>
            <a:rPr lang="en-GB" dirty="0" smtClean="0"/>
            <a:t>GP chair</a:t>
          </a:r>
          <a:endParaRPr lang="en-GB" dirty="0"/>
        </a:p>
      </dgm:t>
    </dgm:pt>
    <dgm:pt modelId="{1026559F-155E-4DC5-B04E-2C9F55FE21D2}">
      <dgm:prSet phldrT="[Text]" phldr="1"/>
      <dgm:spPr/>
      <dgm:t>
        <a:bodyPr/>
        <a:lstStyle/>
        <a:p>
          <a:endParaRPr lang="en-GB"/>
        </a:p>
      </dgm:t>
    </dgm:pt>
    <dgm:pt modelId="{6B5C2795-256D-49F3-ABD6-155DC868C08A}" type="parTrans" cxnId="{AA095698-DA5B-44B0-B986-9B3EB15B8379}">
      <dgm:prSet/>
      <dgm:spPr/>
      <dgm:t>
        <a:bodyPr/>
        <a:lstStyle/>
        <a:p>
          <a:endParaRPr lang="en-GB"/>
        </a:p>
      </dgm:t>
    </dgm:pt>
    <dgm:pt modelId="{61066289-AF3E-44E6-A6E2-5382C43EF10D}" type="sibTrans" cxnId="{AA095698-DA5B-44B0-B986-9B3EB15B8379}">
      <dgm:prSet/>
      <dgm:spPr/>
      <dgm:t>
        <a:bodyPr/>
        <a:lstStyle/>
        <a:p>
          <a:endParaRPr lang="en-GB"/>
        </a:p>
      </dgm:t>
    </dgm:pt>
    <dgm:pt modelId="{5F33100F-539E-4751-A1EE-288DEFBCCB81}">
      <dgm:prSet phldrT="[Text]"/>
      <dgm:spPr/>
      <dgm:t>
        <a:bodyPr/>
        <a:lstStyle/>
        <a:p>
          <a:r>
            <a:rPr lang="en-GB" dirty="0" smtClean="0"/>
            <a:t>Chair of the SOG (third sector)</a:t>
          </a:r>
          <a:endParaRPr lang="en-GB" dirty="0"/>
        </a:p>
      </dgm:t>
    </dgm:pt>
    <dgm:pt modelId="{B0259F1A-5521-4CC7-950A-7003ADF3AA81}" type="parTrans" cxnId="{23DEA8AB-C013-4E2A-B06D-1FB0B7353AA8}">
      <dgm:prSet/>
      <dgm:spPr/>
      <dgm:t>
        <a:bodyPr/>
        <a:lstStyle/>
        <a:p>
          <a:endParaRPr lang="en-GB"/>
        </a:p>
      </dgm:t>
    </dgm:pt>
    <dgm:pt modelId="{8741AD53-84D4-45A2-9C48-62D0AC7E4A03}" type="sibTrans" cxnId="{23DEA8AB-C013-4E2A-B06D-1FB0B7353AA8}">
      <dgm:prSet/>
      <dgm:spPr/>
      <dgm:t>
        <a:bodyPr/>
        <a:lstStyle/>
        <a:p>
          <a:r>
            <a:rPr lang="en-GB" dirty="0" err="1" smtClean="0"/>
            <a:t>Shrop</a:t>
          </a:r>
          <a:r>
            <a:rPr lang="en-GB" dirty="0" smtClean="0"/>
            <a:t> Com</a:t>
          </a:r>
          <a:endParaRPr lang="en-GB" dirty="0"/>
        </a:p>
      </dgm:t>
    </dgm:pt>
    <dgm:pt modelId="{CD6C9C44-BCFA-4CB7-8ED3-572AEB58D1FA}">
      <dgm:prSet phldrT="[Text]" phldr="1"/>
      <dgm:spPr/>
      <dgm:t>
        <a:bodyPr/>
        <a:lstStyle/>
        <a:p>
          <a:endParaRPr lang="en-GB"/>
        </a:p>
      </dgm:t>
    </dgm:pt>
    <dgm:pt modelId="{79295E7D-1712-47AF-9D81-2E7F7FAC6CFD}" type="parTrans" cxnId="{62C8A4B1-D14D-480C-9E27-CA651F024D4F}">
      <dgm:prSet/>
      <dgm:spPr/>
      <dgm:t>
        <a:bodyPr/>
        <a:lstStyle/>
        <a:p>
          <a:endParaRPr lang="en-GB"/>
        </a:p>
      </dgm:t>
    </dgm:pt>
    <dgm:pt modelId="{A51D5C4A-C4EB-4167-8D15-E389A350BFCE}" type="sibTrans" cxnId="{62C8A4B1-D14D-480C-9E27-CA651F024D4F}">
      <dgm:prSet/>
      <dgm:spPr/>
      <dgm:t>
        <a:bodyPr/>
        <a:lstStyle/>
        <a:p>
          <a:endParaRPr lang="en-GB"/>
        </a:p>
      </dgm:t>
    </dgm:pt>
    <dgm:pt modelId="{711EE49B-ADDA-4AF3-BC2D-A03F8C2C0358}">
      <dgm:prSet custT="1"/>
      <dgm:spPr/>
      <dgm:t>
        <a:bodyPr/>
        <a:lstStyle/>
        <a:p>
          <a:r>
            <a:rPr lang="en-GB" sz="2000" dirty="0" err="1" smtClean="0"/>
            <a:t>Shrop</a:t>
          </a:r>
          <a:r>
            <a:rPr lang="en-GB" sz="2000" dirty="0" smtClean="0"/>
            <a:t> Doc</a:t>
          </a:r>
          <a:endParaRPr lang="en-GB" sz="2000" dirty="0"/>
        </a:p>
      </dgm:t>
    </dgm:pt>
    <dgm:pt modelId="{32472006-E064-4B38-AF15-73F5F34313D6}" type="parTrans" cxnId="{9C0FF537-35FF-4BF9-8C94-5C40F8EF859C}">
      <dgm:prSet/>
      <dgm:spPr/>
      <dgm:t>
        <a:bodyPr/>
        <a:lstStyle/>
        <a:p>
          <a:endParaRPr lang="en-GB"/>
        </a:p>
      </dgm:t>
    </dgm:pt>
    <dgm:pt modelId="{8DBB83E0-11BE-4641-87B3-4B8CFEB36BAD}" type="sibTrans" cxnId="{9C0FF537-35FF-4BF9-8C94-5C40F8EF859C}">
      <dgm:prSet/>
      <dgm:spPr/>
      <dgm:t>
        <a:bodyPr/>
        <a:lstStyle/>
        <a:p>
          <a:r>
            <a:rPr lang="en-GB" dirty="0" smtClean="0"/>
            <a:t>SSSFT</a:t>
          </a:r>
          <a:endParaRPr lang="en-GB" dirty="0"/>
        </a:p>
      </dgm:t>
    </dgm:pt>
    <dgm:pt modelId="{BCE5C9FA-8000-4E39-9E9E-80A615A63616}" type="pres">
      <dgm:prSet presAssocID="{8B451C2A-CA21-4E95-8C15-5E3BE39BC6AE}" presName="Name0" presStyleCnt="0">
        <dgm:presLayoutVars>
          <dgm:chMax/>
          <dgm:chPref/>
          <dgm:dir/>
          <dgm:animLvl val="lvl"/>
        </dgm:presLayoutVars>
      </dgm:prSet>
      <dgm:spPr/>
      <dgm:t>
        <a:bodyPr/>
        <a:lstStyle/>
        <a:p>
          <a:endParaRPr lang="en-GB"/>
        </a:p>
      </dgm:t>
    </dgm:pt>
    <dgm:pt modelId="{0CDE271E-E8FC-419A-8AA1-975F83321C91}" type="pres">
      <dgm:prSet presAssocID="{C127D8BE-44E4-464F-A8D0-EACC8498F182}" presName="composite" presStyleCnt="0"/>
      <dgm:spPr/>
    </dgm:pt>
    <dgm:pt modelId="{C4144B79-E194-40B3-A6F3-BF3DA019631B}" type="pres">
      <dgm:prSet presAssocID="{C127D8BE-44E4-464F-A8D0-EACC8498F182}" presName="Parent1" presStyleLbl="node1" presStyleIdx="0" presStyleCnt="8">
        <dgm:presLayoutVars>
          <dgm:chMax val="1"/>
          <dgm:chPref val="1"/>
          <dgm:bulletEnabled val="1"/>
        </dgm:presLayoutVars>
      </dgm:prSet>
      <dgm:spPr/>
      <dgm:t>
        <a:bodyPr/>
        <a:lstStyle/>
        <a:p>
          <a:endParaRPr lang="en-GB"/>
        </a:p>
      </dgm:t>
    </dgm:pt>
    <dgm:pt modelId="{C655042D-19F5-4C45-B64D-D3DDFD44E9E3}" type="pres">
      <dgm:prSet presAssocID="{C127D8BE-44E4-464F-A8D0-EACC8498F182}" presName="Childtext1" presStyleLbl="revTx" presStyleIdx="0" presStyleCnt="4">
        <dgm:presLayoutVars>
          <dgm:chMax val="0"/>
          <dgm:chPref val="0"/>
          <dgm:bulletEnabled val="1"/>
        </dgm:presLayoutVars>
      </dgm:prSet>
      <dgm:spPr/>
      <dgm:t>
        <a:bodyPr/>
        <a:lstStyle/>
        <a:p>
          <a:endParaRPr lang="en-GB"/>
        </a:p>
      </dgm:t>
    </dgm:pt>
    <dgm:pt modelId="{B28529AB-2C05-4B03-89E0-C0F5D7940ECE}" type="pres">
      <dgm:prSet presAssocID="{C127D8BE-44E4-464F-A8D0-EACC8498F182}" presName="BalanceSpacing" presStyleCnt="0"/>
      <dgm:spPr/>
    </dgm:pt>
    <dgm:pt modelId="{FAF99CFB-4EB9-4047-AC76-0378B9F316F1}" type="pres">
      <dgm:prSet presAssocID="{C127D8BE-44E4-464F-A8D0-EACC8498F182}" presName="BalanceSpacing1" presStyleCnt="0"/>
      <dgm:spPr/>
    </dgm:pt>
    <dgm:pt modelId="{B2B75060-7961-4FD6-8C7D-555838D757D6}" type="pres">
      <dgm:prSet presAssocID="{55E7B8C6-EB99-40B2-AF69-4D8A9F29793C}" presName="Accent1Text" presStyleLbl="node1" presStyleIdx="1" presStyleCnt="8"/>
      <dgm:spPr/>
      <dgm:t>
        <a:bodyPr/>
        <a:lstStyle/>
        <a:p>
          <a:endParaRPr lang="en-GB"/>
        </a:p>
      </dgm:t>
    </dgm:pt>
    <dgm:pt modelId="{807F677A-23EA-405F-889F-FA6253ACCB8B}" type="pres">
      <dgm:prSet presAssocID="{55E7B8C6-EB99-40B2-AF69-4D8A9F29793C}" presName="spaceBetweenRectangles" presStyleCnt="0"/>
      <dgm:spPr/>
    </dgm:pt>
    <dgm:pt modelId="{CA426F3B-912E-4CA1-AACE-713E0770349C}" type="pres">
      <dgm:prSet presAssocID="{CEDED148-95F5-4A3E-8A78-3AB23796E9B8}" presName="composite" presStyleCnt="0"/>
      <dgm:spPr/>
    </dgm:pt>
    <dgm:pt modelId="{00CF687E-E10D-4CB9-BA3D-AB1FDCFAEC17}" type="pres">
      <dgm:prSet presAssocID="{CEDED148-95F5-4A3E-8A78-3AB23796E9B8}" presName="Parent1" presStyleLbl="node1" presStyleIdx="2" presStyleCnt="8">
        <dgm:presLayoutVars>
          <dgm:chMax val="1"/>
          <dgm:chPref val="1"/>
          <dgm:bulletEnabled val="1"/>
        </dgm:presLayoutVars>
      </dgm:prSet>
      <dgm:spPr/>
      <dgm:t>
        <a:bodyPr/>
        <a:lstStyle/>
        <a:p>
          <a:endParaRPr lang="en-GB"/>
        </a:p>
      </dgm:t>
    </dgm:pt>
    <dgm:pt modelId="{6B53C858-678B-4E78-B50E-988914B73CC3}" type="pres">
      <dgm:prSet presAssocID="{CEDED148-95F5-4A3E-8A78-3AB23796E9B8}" presName="Childtext1" presStyleLbl="revTx" presStyleIdx="1" presStyleCnt="4">
        <dgm:presLayoutVars>
          <dgm:chMax val="0"/>
          <dgm:chPref val="0"/>
          <dgm:bulletEnabled val="1"/>
        </dgm:presLayoutVars>
      </dgm:prSet>
      <dgm:spPr/>
      <dgm:t>
        <a:bodyPr/>
        <a:lstStyle/>
        <a:p>
          <a:endParaRPr lang="en-GB"/>
        </a:p>
      </dgm:t>
    </dgm:pt>
    <dgm:pt modelId="{009DAA59-1EA7-48D0-80CE-DE8823407CE2}" type="pres">
      <dgm:prSet presAssocID="{CEDED148-95F5-4A3E-8A78-3AB23796E9B8}" presName="BalanceSpacing" presStyleCnt="0"/>
      <dgm:spPr/>
    </dgm:pt>
    <dgm:pt modelId="{47D412DE-4A72-410D-8781-8E39C329498E}" type="pres">
      <dgm:prSet presAssocID="{CEDED148-95F5-4A3E-8A78-3AB23796E9B8}" presName="BalanceSpacing1" presStyleCnt="0"/>
      <dgm:spPr/>
    </dgm:pt>
    <dgm:pt modelId="{F77E1D6C-7932-4683-B295-0D7AC140108F}" type="pres">
      <dgm:prSet presAssocID="{7D5D429B-3BB6-41BA-92DD-D83D105DB049}" presName="Accent1Text" presStyleLbl="node1" presStyleIdx="3" presStyleCnt="8"/>
      <dgm:spPr/>
      <dgm:t>
        <a:bodyPr/>
        <a:lstStyle/>
        <a:p>
          <a:endParaRPr lang="en-GB"/>
        </a:p>
      </dgm:t>
    </dgm:pt>
    <dgm:pt modelId="{71F4DB43-4084-42C3-99F1-7C3FAD3E4B4E}" type="pres">
      <dgm:prSet presAssocID="{7D5D429B-3BB6-41BA-92DD-D83D105DB049}" presName="spaceBetweenRectangles" presStyleCnt="0"/>
      <dgm:spPr/>
    </dgm:pt>
    <dgm:pt modelId="{A172843E-A664-4DA4-B213-83059B0FDC7A}" type="pres">
      <dgm:prSet presAssocID="{5F33100F-539E-4751-A1EE-288DEFBCCB81}" presName="composite" presStyleCnt="0"/>
      <dgm:spPr/>
    </dgm:pt>
    <dgm:pt modelId="{88CDAF2B-0CD8-45C8-8FC0-0637708E2D4E}" type="pres">
      <dgm:prSet presAssocID="{5F33100F-539E-4751-A1EE-288DEFBCCB81}" presName="Parent1" presStyleLbl="node1" presStyleIdx="4" presStyleCnt="8">
        <dgm:presLayoutVars>
          <dgm:chMax val="1"/>
          <dgm:chPref val="1"/>
          <dgm:bulletEnabled val="1"/>
        </dgm:presLayoutVars>
      </dgm:prSet>
      <dgm:spPr/>
      <dgm:t>
        <a:bodyPr/>
        <a:lstStyle/>
        <a:p>
          <a:endParaRPr lang="en-GB"/>
        </a:p>
      </dgm:t>
    </dgm:pt>
    <dgm:pt modelId="{AA02A3F6-1603-4386-A5CD-F47FDF650079}" type="pres">
      <dgm:prSet presAssocID="{5F33100F-539E-4751-A1EE-288DEFBCCB81}" presName="Childtext1" presStyleLbl="revTx" presStyleIdx="2" presStyleCnt="4">
        <dgm:presLayoutVars>
          <dgm:chMax val="0"/>
          <dgm:chPref val="0"/>
          <dgm:bulletEnabled val="1"/>
        </dgm:presLayoutVars>
      </dgm:prSet>
      <dgm:spPr/>
      <dgm:t>
        <a:bodyPr/>
        <a:lstStyle/>
        <a:p>
          <a:endParaRPr lang="en-GB"/>
        </a:p>
      </dgm:t>
    </dgm:pt>
    <dgm:pt modelId="{40A14462-87FE-4565-8616-495E84BF5424}" type="pres">
      <dgm:prSet presAssocID="{5F33100F-539E-4751-A1EE-288DEFBCCB81}" presName="BalanceSpacing" presStyleCnt="0"/>
      <dgm:spPr/>
    </dgm:pt>
    <dgm:pt modelId="{557A5E0E-8EA3-46D5-AD32-D3E61E261700}" type="pres">
      <dgm:prSet presAssocID="{5F33100F-539E-4751-A1EE-288DEFBCCB81}" presName="BalanceSpacing1" presStyleCnt="0"/>
      <dgm:spPr/>
    </dgm:pt>
    <dgm:pt modelId="{1F857457-E1DD-4C54-A009-1BD0E61CD1D5}" type="pres">
      <dgm:prSet presAssocID="{8741AD53-84D4-45A2-9C48-62D0AC7E4A03}" presName="Accent1Text" presStyleLbl="node1" presStyleIdx="5" presStyleCnt="8"/>
      <dgm:spPr/>
      <dgm:t>
        <a:bodyPr/>
        <a:lstStyle/>
        <a:p>
          <a:endParaRPr lang="en-GB"/>
        </a:p>
      </dgm:t>
    </dgm:pt>
    <dgm:pt modelId="{A13D4F6F-155A-45B4-BE0C-EEFF3D8F3035}" type="pres">
      <dgm:prSet presAssocID="{8741AD53-84D4-45A2-9C48-62D0AC7E4A03}" presName="spaceBetweenRectangles" presStyleCnt="0"/>
      <dgm:spPr/>
    </dgm:pt>
    <dgm:pt modelId="{BB7C03E7-3B3D-4F3C-9230-C6FEB05DA44F}" type="pres">
      <dgm:prSet presAssocID="{711EE49B-ADDA-4AF3-BC2D-A03F8C2C0358}" presName="composite" presStyleCnt="0"/>
      <dgm:spPr/>
    </dgm:pt>
    <dgm:pt modelId="{4D5080F9-4987-4838-908A-3C30E4805858}" type="pres">
      <dgm:prSet presAssocID="{711EE49B-ADDA-4AF3-BC2D-A03F8C2C0358}" presName="Parent1" presStyleLbl="node1" presStyleIdx="6" presStyleCnt="8" custLinFactX="56537" custLinFactY="-100000" custLinFactNeighborX="100000" custLinFactNeighborY="-158254">
        <dgm:presLayoutVars>
          <dgm:chMax val="1"/>
          <dgm:chPref val="1"/>
          <dgm:bulletEnabled val="1"/>
        </dgm:presLayoutVars>
      </dgm:prSet>
      <dgm:spPr/>
      <dgm:t>
        <a:bodyPr/>
        <a:lstStyle/>
        <a:p>
          <a:endParaRPr lang="en-GB"/>
        </a:p>
      </dgm:t>
    </dgm:pt>
    <dgm:pt modelId="{F228F761-8856-4BCD-8937-5E1BFBEB87D3}" type="pres">
      <dgm:prSet presAssocID="{711EE49B-ADDA-4AF3-BC2D-A03F8C2C0358}" presName="Childtext1" presStyleLbl="revTx" presStyleIdx="3" presStyleCnt="4">
        <dgm:presLayoutVars>
          <dgm:chMax val="0"/>
          <dgm:chPref val="0"/>
          <dgm:bulletEnabled val="1"/>
        </dgm:presLayoutVars>
      </dgm:prSet>
      <dgm:spPr/>
    </dgm:pt>
    <dgm:pt modelId="{ADC05D27-4189-4BD1-9D98-234F3C4AAC23}" type="pres">
      <dgm:prSet presAssocID="{711EE49B-ADDA-4AF3-BC2D-A03F8C2C0358}" presName="BalanceSpacing" presStyleCnt="0"/>
      <dgm:spPr/>
    </dgm:pt>
    <dgm:pt modelId="{5C3276E3-790F-478A-B439-E2CAB7B20DEA}" type="pres">
      <dgm:prSet presAssocID="{711EE49B-ADDA-4AF3-BC2D-A03F8C2C0358}" presName="BalanceSpacing1" presStyleCnt="0"/>
      <dgm:spPr/>
    </dgm:pt>
    <dgm:pt modelId="{C7709728-9B90-438E-AD72-B9CB1B02ED89}" type="pres">
      <dgm:prSet presAssocID="{8DBB83E0-11BE-4641-87B3-4B8CFEB36BAD}" presName="Accent1Text" presStyleLbl="node1" presStyleIdx="7" presStyleCnt="8" custLinFactNeighborX="59087" custLinFactNeighborY="-84065"/>
      <dgm:spPr/>
      <dgm:t>
        <a:bodyPr/>
        <a:lstStyle/>
        <a:p>
          <a:endParaRPr lang="en-GB"/>
        </a:p>
      </dgm:t>
    </dgm:pt>
  </dgm:ptLst>
  <dgm:cxnLst>
    <dgm:cxn modelId="{145944C7-DA4F-49CB-8772-5224B120B28F}" type="presOf" srcId="{8741AD53-84D4-45A2-9C48-62D0AC7E4A03}" destId="{1F857457-E1DD-4C54-A009-1BD0E61CD1D5}" srcOrd="0" destOrd="0" presId="urn:microsoft.com/office/officeart/2008/layout/AlternatingHexagons"/>
    <dgm:cxn modelId="{23DEA8AB-C013-4E2A-B06D-1FB0B7353AA8}" srcId="{8B451C2A-CA21-4E95-8C15-5E3BE39BC6AE}" destId="{5F33100F-539E-4751-A1EE-288DEFBCCB81}" srcOrd="2" destOrd="0" parTransId="{B0259F1A-5521-4CC7-950A-7003ADF3AA81}" sibTransId="{8741AD53-84D4-45A2-9C48-62D0AC7E4A03}"/>
    <dgm:cxn modelId="{BEF24661-709A-47B6-9C1D-2321A8158C35}" type="presOf" srcId="{7D5D429B-3BB6-41BA-92DD-D83D105DB049}" destId="{F77E1D6C-7932-4683-B295-0D7AC140108F}" srcOrd="0" destOrd="0" presId="urn:microsoft.com/office/officeart/2008/layout/AlternatingHexagons"/>
    <dgm:cxn modelId="{A200C8C4-7669-4242-9779-757F412BD64E}" type="presOf" srcId="{60B10073-D85B-431C-B8EF-EEC22A3813AC}" destId="{C655042D-19F5-4C45-B64D-D3DDFD44E9E3}" srcOrd="0" destOrd="0" presId="urn:microsoft.com/office/officeart/2008/layout/AlternatingHexagons"/>
    <dgm:cxn modelId="{9C0FF537-35FF-4BF9-8C94-5C40F8EF859C}" srcId="{8B451C2A-CA21-4E95-8C15-5E3BE39BC6AE}" destId="{711EE49B-ADDA-4AF3-BC2D-A03F8C2C0358}" srcOrd="3" destOrd="0" parTransId="{32472006-E064-4B38-AF15-73F5F34313D6}" sibTransId="{8DBB83E0-11BE-4641-87B3-4B8CFEB36BAD}"/>
    <dgm:cxn modelId="{2D4647B6-413F-45A1-8FE9-48FBB66374E0}" srcId="{8B451C2A-CA21-4E95-8C15-5E3BE39BC6AE}" destId="{C127D8BE-44E4-464F-A8D0-EACC8498F182}" srcOrd="0" destOrd="0" parTransId="{7EA57415-BA88-45EA-BB82-B6260C78012A}" sibTransId="{55E7B8C6-EB99-40B2-AF69-4D8A9F29793C}"/>
    <dgm:cxn modelId="{D5BA0CE0-D03D-4A16-9EEC-984D055DDF3E}" type="presOf" srcId="{CD6C9C44-BCFA-4CB7-8ED3-572AEB58D1FA}" destId="{AA02A3F6-1603-4386-A5CD-F47FDF650079}" srcOrd="0" destOrd="0" presId="urn:microsoft.com/office/officeart/2008/layout/AlternatingHexagons"/>
    <dgm:cxn modelId="{8A2D6994-31D4-48C6-8642-DB9D1566DA9F}" srcId="{C127D8BE-44E4-464F-A8D0-EACC8498F182}" destId="{60B10073-D85B-431C-B8EF-EEC22A3813AC}" srcOrd="0" destOrd="0" parTransId="{6AA52A61-91E5-46D6-8D74-8F8297A56D51}" sibTransId="{2FE96B6F-7CA1-4DB9-8B6C-7EEC25D2D3DF}"/>
    <dgm:cxn modelId="{0FCD3D20-A42C-430C-86CC-B5EDF0684885}" type="presOf" srcId="{5F33100F-539E-4751-A1EE-288DEFBCCB81}" destId="{88CDAF2B-0CD8-45C8-8FC0-0637708E2D4E}" srcOrd="0" destOrd="0" presId="urn:microsoft.com/office/officeart/2008/layout/AlternatingHexagons"/>
    <dgm:cxn modelId="{A5D6F815-C16E-45C8-BEA7-E255FB254F94}" type="presOf" srcId="{8DBB83E0-11BE-4641-87B3-4B8CFEB36BAD}" destId="{C7709728-9B90-438E-AD72-B9CB1B02ED89}" srcOrd="0" destOrd="0" presId="urn:microsoft.com/office/officeart/2008/layout/AlternatingHexagons"/>
    <dgm:cxn modelId="{62C8A4B1-D14D-480C-9E27-CA651F024D4F}" srcId="{5F33100F-539E-4751-A1EE-288DEFBCCB81}" destId="{CD6C9C44-BCFA-4CB7-8ED3-572AEB58D1FA}" srcOrd="0" destOrd="0" parTransId="{79295E7D-1712-47AF-9D81-2E7F7FAC6CFD}" sibTransId="{A51D5C4A-C4EB-4167-8D15-E389A350BFCE}"/>
    <dgm:cxn modelId="{7AFF31EC-36BA-4DEA-8B71-DB4EBD04778B}" type="presOf" srcId="{55E7B8C6-EB99-40B2-AF69-4D8A9F29793C}" destId="{B2B75060-7961-4FD6-8C7D-555838D757D6}" srcOrd="0" destOrd="0" presId="urn:microsoft.com/office/officeart/2008/layout/AlternatingHexagons"/>
    <dgm:cxn modelId="{4ECFE441-C845-4328-9BC0-25867DF9F89B}" type="presOf" srcId="{1026559F-155E-4DC5-B04E-2C9F55FE21D2}" destId="{6B53C858-678B-4E78-B50E-988914B73CC3}" srcOrd="0" destOrd="0" presId="urn:microsoft.com/office/officeart/2008/layout/AlternatingHexagons"/>
    <dgm:cxn modelId="{AA095698-DA5B-44B0-B986-9B3EB15B8379}" srcId="{CEDED148-95F5-4A3E-8A78-3AB23796E9B8}" destId="{1026559F-155E-4DC5-B04E-2C9F55FE21D2}" srcOrd="0" destOrd="0" parTransId="{6B5C2795-256D-49F3-ABD6-155DC868C08A}" sibTransId="{61066289-AF3E-44E6-A6E2-5382C43EF10D}"/>
    <dgm:cxn modelId="{2C5BA9BA-E04A-448F-A028-39091241D6A2}" type="presOf" srcId="{C127D8BE-44E4-464F-A8D0-EACC8498F182}" destId="{C4144B79-E194-40B3-A6F3-BF3DA019631B}" srcOrd="0" destOrd="0" presId="urn:microsoft.com/office/officeart/2008/layout/AlternatingHexagons"/>
    <dgm:cxn modelId="{DED1C442-8E7E-4386-85DE-34FC7A8D2A93}" type="presOf" srcId="{711EE49B-ADDA-4AF3-BC2D-A03F8C2C0358}" destId="{4D5080F9-4987-4838-908A-3C30E4805858}" srcOrd="0" destOrd="0" presId="urn:microsoft.com/office/officeart/2008/layout/AlternatingHexagons"/>
    <dgm:cxn modelId="{D275E83D-6002-4AFA-AA1B-5E11FC26AAA2}" type="presOf" srcId="{8B451C2A-CA21-4E95-8C15-5E3BE39BC6AE}" destId="{BCE5C9FA-8000-4E39-9E9E-80A615A63616}" srcOrd="0" destOrd="0" presId="urn:microsoft.com/office/officeart/2008/layout/AlternatingHexagons"/>
    <dgm:cxn modelId="{C954CB9F-A813-4D65-823C-B5C379F18042}" srcId="{8B451C2A-CA21-4E95-8C15-5E3BE39BC6AE}" destId="{CEDED148-95F5-4A3E-8A78-3AB23796E9B8}" srcOrd="1" destOrd="0" parTransId="{DB36216E-2C8D-4F98-906E-8173EA9A45DB}" sibTransId="{7D5D429B-3BB6-41BA-92DD-D83D105DB049}"/>
    <dgm:cxn modelId="{D9A7EC7B-6A5F-4737-808F-FB7EC122E18F}" type="presOf" srcId="{CEDED148-95F5-4A3E-8A78-3AB23796E9B8}" destId="{00CF687E-E10D-4CB9-BA3D-AB1FDCFAEC17}" srcOrd="0" destOrd="0" presId="urn:microsoft.com/office/officeart/2008/layout/AlternatingHexagons"/>
    <dgm:cxn modelId="{ADD1DA48-6348-4E01-A867-11B084EAABBD}" type="presParOf" srcId="{BCE5C9FA-8000-4E39-9E9E-80A615A63616}" destId="{0CDE271E-E8FC-419A-8AA1-975F83321C91}" srcOrd="0" destOrd="0" presId="urn:microsoft.com/office/officeart/2008/layout/AlternatingHexagons"/>
    <dgm:cxn modelId="{A6424B68-63E2-4280-9AE6-5A91DC0F720B}" type="presParOf" srcId="{0CDE271E-E8FC-419A-8AA1-975F83321C91}" destId="{C4144B79-E194-40B3-A6F3-BF3DA019631B}" srcOrd="0" destOrd="0" presId="urn:microsoft.com/office/officeart/2008/layout/AlternatingHexagons"/>
    <dgm:cxn modelId="{62D97BA3-A581-4D30-8D55-631B9FC82E68}" type="presParOf" srcId="{0CDE271E-E8FC-419A-8AA1-975F83321C91}" destId="{C655042D-19F5-4C45-B64D-D3DDFD44E9E3}" srcOrd="1" destOrd="0" presId="urn:microsoft.com/office/officeart/2008/layout/AlternatingHexagons"/>
    <dgm:cxn modelId="{F4CA71D2-A42D-433E-9837-833663975EE6}" type="presParOf" srcId="{0CDE271E-E8FC-419A-8AA1-975F83321C91}" destId="{B28529AB-2C05-4B03-89E0-C0F5D7940ECE}" srcOrd="2" destOrd="0" presId="urn:microsoft.com/office/officeart/2008/layout/AlternatingHexagons"/>
    <dgm:cxn modelId="{0E7C619F-1E88-45D1-9C59-6C53AB1FDEF4}" type="presParOf" srcId="{0CDE271E-E8FC-419A-8AA1-975F83321C91}" destId="{FAF99CFB-4EB9-4047-AC76-0378B9F316F1}" srcOrd="3" destOrd="0" presId="urn:microsoft.com/office/officeart/2008/layout/AlternatingHexagons"/>
    <dgm:cxn modelId="{F164D0AD-2843-4159-8E42-B5481F6FEC85}" type="presParOf" srcId="{0CDE271E-E8FC-419A-8AA1-975F83321C91}" destId="{B2B75060-7961-4FD6-8C7D-555838D757D6}" srcOrd="4" destOrd="0" presId="urn:microsoft.com/office/officeart/2008/layout/AlternatingHexagons"/>
    <dgm:cxn modelId="{9A4E3335-C461-4397-8B74-CFEC72D13726}" type="presParOf" srcId="{BCE5C9FA-8000-4E39-9E9E-80A615A63616}" destId="{807F677A-23EA-405F-889F-FA6253ACCB8B}" srcOrd="1" destOrd="0" presId="urn:microsoft.com/office/officeart/2008/layout/AlternatingHexagons"/>
    <dgm:cxn modelId="{5D89E457-99CE-43EC-88B3-28C2187BBA1A}" type="presParOf" srcId="{BCE5C9FA-8000-4E39-9E9E-80A615A63616}" destId="{CA426F3B-912E-4CA1-AACE-713E0770349C}" srcOrd="2" destOrd="0" presId="urn:microsoft.com/office/officeart/2008/layout/AlternatingHexagons"/>
    <dgm:cxn modelId="{B9D8997B-FE10-4BBA-9627-DA5EEA430AF9}" type="presParOf" srcId="{CA426F3B-912E-4CA1-AACE-713E0770349C}" destId="{00CF687E-E10D-4CB9-BA3D-AB1FDCFAEC17}" srcOrd="0" destOrd="0" presId="urn:microsoft.com/office/officeart/2008/layout/AlternatingHexagons"/>
    <dgm:cxn modelId="{82763647-3251-40E2-9AE4-9BD700A9D5EE}" type="presParOf" srcId="{CA426F3B-912E-4CA1-AACE-713E0770349C}" destId="{6B53C858-678B-4E78-B50E-988914B73CC3}" srcOrd="1" destOrd="0" presId="urn:microsoft.com/office/officeart/2008/layout/AlternatingHexagons"/>
    <dgm:cxn modelId="{AD3953BA-F744-44BC-AA83-667F63868EAC}" type="presParOf" srcId="{CA426F3B-912E-4CA1-AACE-713E0770349C}" destId="{009DAA59-1EA7-48D0-80CE-DE8823407CE2}" srcOrd="2" destOrd="0" presId="urn:microsoft.com/office/officeart/2008/layout/AlternatingHexagons"/>
    <dgm:cxn modelId="{BA9B3A63-85C8-45B3-BFA4-28A70CF695F1}" type="presParOf" srcId="{CA426F3B-912E-4CA1-AACE-713E0770349C}" destId="{47D412DE-4A72-410D-8781-8E39C329498E}" srcOrd="3" destOrd="0" presId="urn:microsoft.com/office/officeart/2008/layout/AlternatingHexagons"/>
    <dgm:cxn modelId="{9419D0AF-A0E5-4FE6-9562-F78C65172BED}" type="presParOf" srcId="{CA426F3B-912E-4CA1-AACE-713E0770349C}" destId="{F77E1D6C-7932-4683-B295-0D7AC140108F}" srcOrd="4" destOrd="0" presId="urn:microsoft.com/office/officeart/2008/layout/AlternatingHexagons"/>
    <dgm:cxn modelId="{245407C6-2F27-427C-BFA2-F157E14F48AB}" type="presParOf" srcId="{BCE5C9FA-8000-4E39-9E9E-80A615A63616}" destId="{71F4DB43-4084-42C3-99F1-7C3FAD3E4B4E}" srcOrd="3" destOrd="0" presId="urn:microsoft.com/office/officeart/2008/layout/AlternatingHexagons"/>
    <dgm:cxn modelId="{FFECCA48-45B8-40CE-BA5F-74A0E1DF0189}" type="presParOf" srcId="{BCE5C9FA-8000-4E39-9E9E-80A615A63616}" destId="{A172843E-A664-4DA4-B213-83059B0FDC7A}" srcOrd="4" destOrd="0" presId="urn:microsoft.com/office/officeart/2008/layout/AlternatingHexagons"/>
    <dgm:cxn modelId="{98A2E6AA-55AF-4BD8-BBBB-5C299BFC614F}" type="presParOf" srcId="{A172843E-A664-4DA4-B213-83059B0FDC7A}" destId="{88CDAF2B-0CD8-45C8-8FC0-0637708E2D4E}" srcOrd="0" destOrd="0" presId="urn:microsoft.com/office/officeart/2008/layout/AlternatingHexagons"/>
    <dgm:cxn modelId="{CC2B5C02-E620-4910-B336-A1EC9212FE67}" type="presParOf" srcId="{A172843E-A664-4DA4-B213-83059B0FDC7A}" destId="{AA02A3F6-1603-4386-A5CD-F47FDF650079}" srcOrd="1" destOrd="0" presId="urn:microsoft.com/office/officeart/2008/layout/AlternatingHexagons"/>
    <dgm:cxn modelId="{CC8D4475-F5E8-4C56-BCE6-C9B7DAAA6ADE}" type="presParOf" srcId="{A172843E-A664-4DA4-B213-83059B0FDC7A}" destId="{40A14462-87FE-4565-8616-495E84BF5424}" srcOrd="2" destOrd="0" presId="urn:microsoft.com/office/officeart/2008/layout/AlternatingHexagons"/>
    <dgm:cxn modelId="{16D98423-87C4-47C5-B91A-B64C053BA020}" type="presParOf" srcId="{A172843E-A664-4DA4-B213-83059B0FDC7A}" destId="{557A5E0E-8EA3-46D5-AD32-D3E61E261700}" srcOrd="3" destOrd="0" presId="urn:microsoft.com/office/officeart/2008/layout/AlternatingHexagons"/>
    <dgm:cxn modelId="{5AFA15E5-49CD-442F-BD42-98E962127772}" type="presParOf" srcId="{A172843E-A664-4DA4-B213-83059B0FDC7A}" destId="{1F857457-E1DD-4C54-A009-1BD0E61CD1D5}" srcOrd="4" destOrd="0" presId="urn:microsoft.com/office/officeart/2008/layout/AlternatingHexagons"/>
    <dgm:cxn modelId="{E4B24B47-78DB-4333-BE7C-BF6FE019E29E}" type="presParOf" srcId="{BCE5C9FA-8000-4E39-9E9E-80A615A63616}" destId="{A13D4F6F-155A-45B4-BE0C-EEFF3D8F3035}" srcOrd="5" destOrd="0" presId="urn:microsoft.com/office/officeart/2008/layout/AlternatingHexagons"/>
    <dgm:cxn modelId="{AC5B35F2-CFC2-4E3F-BCC9-33948F1AC529}" type="presParOf" srcId="{BCE5C9FA-8000-4E39-9E9E-80A615A63616}" destId="{BB7C03E7-3B3D-4F3C-9230-C6FEB05DA44F}" srcOrd="6" destOrd="0" presId="urn:microsoft.com/office/officeart/2008/layout/AlternatingHexagons"/>
    <dgm:cxn modelId="{D65A9E02-EBC9-4488-9F41-31C290296B0F}" type="presParOf" srcId="{BB7C03E7-3B3D-4F3C-9230-C6FEB05DA44F}" destId="{4D5080F9-4987-4838-908A-3C30E4805858}" srcOrd="0" destOrd="0" presId="urn:microsoft.com/office/officeart/2008/layout/AlternatingHexagons"/>
    <dgm:cxn modelId="{E213E748-988C-449B-B220-4223EF78A881}" type="presParOf" srcId="{BB7C03E7-3B3D-4F3C-9230-C6FEB05DA44F}" destId="{F228F761-8856-4BCD-8937-5E1BFBEB87D3}" srcOrd="1" destOrd="0" presId="urn:microsoft.com/office/officeart/2008/layout/AlternatingHexagons"/>
    <dgm:cxn modelId="{2345A5D8-9705-471F-BB83-E9735F5202F9}" type="presParOf" srcId="{BB7C03E7-3B3D-4F3C-9230-C6FEB05DA44F}" destId="{ADC05D27-4189-4BD1-9D98-234F3C4AAC23}" srcOrd="2" destOrd="0" presId="urn:microsoft.com/office/officeart/2008/layout/AlternatingHexagons"/>
    <dgm:cxn modelId="{B4001B74-A05E-47C0-9B11-240121884201}" type="presParOf" srcId="{BB7C03E7-3B3D-4F3C-9230-C6FEB05DA44F}" destId="{5C3276E3-790F-478A-B439-E2CAB7B20DEA}" srcOrd="3" destOrd="0" presId="urn:microsoft.com/office/officeart/2008/layout/AlternatingHexagons"/>
    <dgm:cxn modelId="{22948CD1-7201-4B57-9FEE-385CF67E7B01}" type="presParOf" srcId="{BB7C03E7-3B3D-4F3C-9230-C6FEB05DA44F}" destId="{C7709728-9B90-438E-AD72-B9CB1B02ED89}"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14A404-9D77-4F6E-B062-01365C643157}">
      <dsp:nvSpPr>
        <dsp:cNvPr id="0" name=""/>
        <dsp:cNvSpPr/>
      </dsp:nvSpPr>
      <dsp:spPr>
        <a:xfrm>
          <a:off x="752236" y="3063"/>
          <a:ext cx="2101601" cy="1260961"/>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Point of care testing</a:t>
          </a:r>
          <a:endParaRPr lang="en-GB" sz="2100" kern="1200" dirty="0"/>
        </a:p>
      </dsp:txBody>
      <dsp:txXfrm>
        <a:off x="752236" y="3063"/>
        <a:ext cx="2101601" cy="1260961"/>
      </dsp:txXfrm>
    </dsp:sp>
    <dsp:sp modelId="{09CAD14E-56ED-4A4C-BC05-5DFA39971961}">
      <dsp:nvSpPr>
        <dsp:cNvPr id="0" name=""/>
        <dsp:cNvSpPr/>
      </dsp:nvSpPr>
      <dsp:spPr>
        <a:xfrm>
          <a:off x="3063999" y="3063"/>
          <a:ext cx="2101601" cy="126096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Delivery of ‘care’ (social/health)</a:t>
          </a:r>
          <a:endParaRPr lang="en-GB" sz="2100" kern="1200" dirty="0"/>
        </a:p>
      </dsp:txBody>
      <dsp:txXfrm>
        <a:off x="3063999" y="3063"/>
        <a:ext cx="2101601" cy="1260961"/>
      </dsp:txXfrm>
    </dsp:sp>
    <dsp:sp modelId="{FCA09A6F-A796-4BD6-8E46-778CF3571F0F}">
      <dsp:nvSpPr>
        <dsp:cNvPr id="0" name=""/>
        <dsp:cNvSpPr/>
      </dsp:nvSpPr>
      <dsp:spPr>
        <a:xfrm>
          <a:off x="5375761" y="3063"/>
          <a:ext cx="2101601" cy="1260961"/>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Diagnostics</a:t>
          </a:r>
          <a:endParaRPr lang="en-GB" sz="2100" kern="1200" dirty="0"/>
        </a:p>
      </dsp:txBody>
      <dsp:txXfrm>
        <a:off x="5375761" y="3063"/>
        <a:ext cx="2101601" cy="1260961"/>
      </dsp:txXfrm>
    </dsp:sp>
    <dsp:sp modelId="{3900EF63-0792-48AC-820B-C055D2B07B85}">
      <dsp:nvSpPr>
        <dsp:cNvPr id="0" name=""/>
        <dsp:cNvSpPr/>
      </dsp:nvSpPr>
      <dsp:spPr>
        <a:xfrm>
          <a:off x="752236" y="1474184"/>
          <a:ext cx="2101601" cy="1260961"/>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Prevention, lifestyle advice &amp; social prescribing</a:t>
          </a:r>
          <a:endParaRPr lang="en-GB" sz="2100" kern="1200" dirty="0"/>
        </a:p>
      </dsp:txBody>
      <dsp:txXfrm>
        <a:off x="752236" y="1474184"/>
        <a:ext cx="2101601" cy="1260961"/>
      </dsp:txXfrm>
    </dsp:sp>
    <dsp:sp modelId="{EC254816-49E6-4372-B2F5-657F243FEDBA}">
      <dsp:nvSpPr>
        <dsp:cNvPr id="0" name=""/>
        <dsp:cNvSpPr/>
      </dsp:nvSpPr>
      <dsp:spPr>
        <a:xfrm>
          <a:off x="3063999" y="1474184"/>
          <a:ext cx="2101601" cy="1260961"/>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Support for people with complex needs</a:t>
          </a:r>
          <a:endParaRPr lang="en-GB" sz="2100" kern="1200" dirty="0"/>
        </a:p>
      </dsp:txBody>
      <dsp:txXfrm>
        <a:off x="3063999" y="1474184"/>
        <a:ext cx="2101601" cy="1260961"/>
      </dsp:txXfrm>
    </dsp:sp>
    <dsp:sp modelId="{C403763C-2F93-4B82-9094-7A93653AE407}">
      <dsp:nvSpPr>
        <dsp:cNvPr id="0" name=""/>
        <dsp:cNvSpPr/>
      </dsp:nvSpPr>
      <dsp:spPr>
        <a:xfrm>
          <a:off x="5375761" y="1474184"/>
          <a:ext cx="2101601" cy="1260961"/>
        </a:xfrm>
        <a:prstGeom prst="rect">
          <a:avLst/>
        </a:prstGeom>
        <a:solidFill>
          <a:schemeClr val="accent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Surgery</a:t>
          </a:r>
          <a:endParaRPr lang="en-GB" sz="2100" kern="1200" dirty="0"/>
        </a:p>
      </dsp:txBody>
      <dsp:txXfrm>
        <a:off x="5375761" y="1474184"/>
        <a:ext cx="2101601" cy="1260961"/>
      </dsp:txXfrm>
    </dsp:sp>
    <dsp:sp modelId="{08880477-6BBF-489F-8B99-5696950CF1CE}">
      <dsp:nvSpPr>
        <dsp:cNvPr id="0" name=""/>
        <dsp:cNvSpPr/>
      </dsp:nvSpPr>
      <dsp:spPr>
        <a:xfrm>
          <a:off x="752236" y="2945306"/>
          <a:ext cx="2101601" cy="126096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Support at end of life</a:t>
          </a:r>
          <a:endParaRPr lang="en-GB" sz="2100" kern="1200" dirty="0"/>
        </a:p>
      </dsp:txBody>
      <dsp:txXfrm>
        <a:off x="752236" y="2945306"/>
        <a:ext cx="2101601" cy="1260961"/>
      </dsp:txXfrm>
    </dsp:sp>
    <dsp:sp modelId="{B82600B3-04E6-488C-9BAF-8DAB036A701B}">
      <dsp:nvSpPr>
        <dsp:cNvPr id="0" name=""/>
        <dsp:cNvSpPr/>
      </dsp:nvSpPr>
      <dsp:spPr>
        <a:xfrm>
          <a:off x="3063999" y="2945306"/>
          <a:ext cx="2101601" cy="1260961"/>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Outpatient clinics</a:t>
          </a:r>
          <a:endParaRPr lang="en-GB" sz="2100" kern="1200" dirty="0"/>
        </a:p>
      </dsp:txBody>
      <dsp:txXfrm>
        <a:off x="3063999" y="2945306"/>
        <a:ext cx="2101601" cy="1260961"/>
      </dsp:txXfrm>
    </dsp:sp>
    <dsp:sp modelId="{6CF99B23-5250-46EC-A494-DDDF3D8D06CB}">
      <dsp:nvSpPr>
        <dsp:cNvPr id="0" name=""/>
        <dsp:cNvSpPr/>
      </dsp:nvSpPr>
      <dsp:spPr>
        <a:xfrm>
          <a:off x="5375761" y="2945306"/>
          <a:ext cx="2101601" cy="1260961"/>
        </a:xfrm>
        <a:prstGeom prst="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smtClean="0"/>
            <a:t>Signposting</a:t>
          </a:r>
          <a:endParaRPr lang="en-GB" sz="2100" kern="1200" dirty="0"/>
        </a:p>
      </dsp:txBody>
      <dsp:txXfrm>
        <a:off x="5375761" y="2945306"/>
        <a:ext cx="2101601" cy="12609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5" y="0"/>
            <a:ext cx="2945659" cy="496332"/>
          </a:xfrm>
          <a:prstGeom prst="rect">
            <a:avLst/>
          </a:prstGeom>
        </p:spPr>
        <p:txBody>
          <a:bodyPr vert="horz" lIns="91440" tIns="45720" rIns="91440" bIns="45720" rtlCol="0"/>
          <a:lstStyle>
            <a:lvl1pPr algn="r">
              <a:defRPr sz="1200"/>
            </a:lvl1pPr>
          </a:lstStyle>
          <a:p>
            <a:fld id="{35951A9E-C35F-4C58-B8A4-CC356C3225FE}" type="datetimeFigureOut">
              <a:rPr lang="en-GB" smtClean="0"/>
              <a:pPr/>
              <a:t>06/12/2016</a:t>
            </a:fld>
            <a:endParaRPr lang="en-GB"/>
          </a:p>
        </p:txBody>
      </p:sp>
      <p:sp>
        <p:nvSpPr>
          <p:cNvPr id="4" name="Footer Placeholder 3"/>
          <p:cNvSpPr>
            <a:spLocks noGrp="1"/>
          </p:cNvSpPr>
          <p:nvPr>
            <p:ph type="ftr" sz="quarter" idx="2"/>
          </p:nvPr>
        </p:nvSpPr>
        <p:spPr>
          <a:xfrm>
            <a:off x="2" y="9428584"/>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5" y="9428584"/>
            <a:ext cx="2945659" cy="496332"/>
          </a:xfrm>
          <a:prstGeom prst="rect">
            <a:avLst/>
          </a:prstGeom>
        </p:spPr>
        <p:txBody>
          <a:bodyPr vert="horz" lIns="91440" tIns="45720" rIns="91440" bIns="45720" rtlCol="0" anchor="b"/>
          <a:lstStyle>
            <a:lvl1pPr algn="r">
              <a:defRPr sz="1200"/>
            </a:lvl1pPr>
          </a:lstStyle>
          <a:p>
            <a:fld id="{5C9AD6D8-4E04-422D-A140-05965C2E2E9B}" type="slidenum">
              <a:rPr lang="en-GB" smtClean="0"/>
              <a:pPr/>
              <a:t>‹#›</a:t>
            </a:fld>
            <a:endParaRPr lang="en-GB"/>
          </a:p>
        </p:txBody>
      </p:sp>
    </p:spTree>
    <p:extLst>
      <p:ext uri="{BB962C8B-B14F-4D97-AF65-F5344CB8AC3E}">
        <p14:creationId xmlns:p14="http://schemas.microsoft.com/office/powerpoint/2010/main" val="16493961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5" y="0"/>
            <a:ext cx="2945659" cy="496332"/>
          </a:xfrm>
          <a:prstGeom prst="rect">
            <a:avLst/>
          </a:prstGeom>
        </p:spPr>
        <p:txBody>
          <a:bodyPr vert="horz" lIns="91440" tIns="45720" rIns="91440" bIns="45720" rtlCol="0"/>
          <a:lstStyle>
            <a:lvl1pPr algn="r">
              <a:defRPr sz="1200"/>
            </a:lvl1pPr>
          </a:lstStyle>
          <a:p>
            <a:fld id="{48FBF5C1-9261-4F34-A7B2-482278D1D62C}" type="datetimeFigureOut">
              <a:rPr lang="en-GB" smtClean="0"/>
              <a:pPr/>
              <a:t>06/12/2016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2" y="9428584"/>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5" y="9428584"/>
            <a:ext cx="2945659" cy="496332"/>
          </a:xfrm>
          <a:prstGeom prst="rect">
            <a:avLst/>
          </a:prstGeom>
        </p:spPr>
        <p:txBody>
          <a:bodyPr vert="horz" lIns="91440" tIns="45720" rIns="91440" bIns="45720" rtlCol="0" anchor="b"/>
          <a:lstStyle>
            <a:lvl1pPr algn="r">
              <a:defRPr sz="1200"/>
            </a:lvl1pPr>
          </a:lstStyle>
          <a:p>
            <a:fld id="{CCBFD191-693C-43A1-AC0B-5BBB490A4B4C}" type="slidenum">
              <a:rPr lang="en-GB" smtClean="0"/>
              <a:pPr/>
              <a:t>‹#›</a:t>
            </a:fld>
            <a:endParaRPr lang="en-GB"/>
          </a:p>
        </p:txBody>
      </p:sp>
    </p:spTree>
    <p:extLst>
      <p:ext uri="{BB962C8B-B14F-4D97-AF65-F5344CB8AC3E}">
        <p14:creationId xmlns:p14="http://schemas.microsoft.com/office/powerpoint/2010/main" val="651709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CBFD191-693C-43A1-AC0B-5BBB490A4B4C}" type="slidenum">
              <a:rPr lang="en-GB" smtClean="0"/>
              <a:pPr/>
              <a:t>1</a:t>
            </a:fld>
            <a:endParaRPr lang="en-GB"/>
          </a:p>
        </p:txBody>
      </p:sp>
    </p:spTree>
    <p:extLst>
      <p:ext uri="{BB962C8B-B14F-4D97-AF65-F5344CB8AC3E}">
        <p14:creationId xmlns:p14="http://schemas.microsoft.com/office/powerpoint/2010/main" val="1778228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triangle represents</a:t>
            </a:r>
            <a:r>
              <a:rPr lang="en-GB" baseline="0" dirty="0" smtClean="0"/>
              <a:t> </a:t>
            </a:r>
            <a:r>
              <a:rPr lang="en-GB" dirty="0" smtClean="0"/>
              <a:t>the CCG’s</a:t>
            </a:r>
            <a:r>
              <a:rPr lang="en-GB" baseline="0" dirty="0" smtClean="0"/>
              <a:t> priorities and model of care. They are </a:t>
            </a:r>
            <a:r>
              <a:rPr lang="en-GB" baseline="0" dirty="0" err="1" smtClean="0"/>
              <a:t>alligned</a:t>
            </a:r>
            <a:r>
              <a:rPr lang="en-GB" baseline="0" dirty="0" smtClean="0"/>
              <a:t> with the local authority priorities and outlined in a joint narrative between the council and the CCG</a:t>
            </a:r>
          </a:p>
          <a:p>
            <a:pPr marL="171450" indent="-171450">
              <a:buFont typeface="Arial" panose="020B0604020202020204" pitchFamily="34" charset="0"/>
              <a:buChar char="•"/>
            </a:pPr>
            <a:r>
              <a:rPr lang="en-GB" baseline="0" dirty="0" smtClean="0"/>
              <a:t>The top of the triangle relates to better supporting people in times of crisis including an improved response at A&amp;E and in the community through the development of the new intermediate care service. This intermediate care service will be delivered by </a:t>
            </a:r>
            <a:r>
              <a:rPr lang="en-GB" baseline="0" dirty="0" err="1" smtClean="0"/>
              <a:t>SaTH</a:t>
            </a:r>
            <a:r>
              <a:rPr lang="en-GB" baseline="0" dirty="0" smtClean="0"/>
              <a:t>, T&amp;W Council and </a:t>
            </a:r>
            <a:r>
              <a:rPr lang="en-GB" baseline="0" dirty="0" err="1" smtClean="0"/>
              <a:t>Shrop</a:t>
            </a:r>
            <a:r>
              <a:rPr lang="en-GB" baseline="0" dirty="0" smtClean="0"/>
              <a:t> Com and will be going live in October 2016</a:t>
            </a:r>
          </a:p>
          <a:p>
            <a:pPr marL="171450" indent="-171450">
              <a:buFont typeface="Arial" panose="020B0604020202020204" pitchFamily="34" charset="0"/>
              <a:buChar char="•"/>
            </a:pPr>
            <a:r>
              <a:rPr lang="en-GB" baseline="0" dirty="0" smtClean="0"/>
              <a:t>The bottom right hand point relates mainly to planned care, including the work being carried to improve cancer related pathways of care. This is relevant for the neighbourhood work as more interventions are carried out in community settings. It also fits in well with the work of the clinical design group to establish overarching pathways, which can be implemented at a local level</a:t>
            </a:r>
          </a:p>
          <a:p>
            <a:pPr marL="171450" indent="-171450">
              <a:buFont typeface="Arial" panose="020B0604020202020204" pitchFamily="34" charset="0"/>
              <a:buChar char="•"/>
            </a:pPr>
            <a:r>
              <a:rPr lang="en-GB" baseline="0" dirty="0" smtClean="0"/>
              <a:t>The priority around ‘community resilience’ and ‘Telford and Wrekin Neighbourhood Care Teams’ form the basis of the neighbourhood work. The vision for each and the rationale are explored more in the following slides</a:t>
            </a:r>
          </a:p>
        </p:txBody>
      </p:sp>
      <p:sp>
        <p:nvSpPr>
          <p:cNvPr id="4" name="Slide Number Placeholder 3"/>
          <p:cNvSpPr>
            <a:spLocks noGrp="1"/>
          </p:cNvSpPr>
          <p:nvPr>
            <p:ph type="sldNum" sz="quarter" idx="10"/>
          </p:nvPr>
        </p:nvSpPr>
        <p:spPr/>
        <p:txBody>
          <a:bodyPr/>
          <a:lstStyle/>
          <a:p>
            <a:fld id="{CCBFD191-693C-43A1-AC0B-5BBB490A4B4C}" type="slidenum">
              <a:rPr lang="en-GB" smtClean="0"/>
              <a:pPr/>
              <a:t>3</a:t>
            </a:fld>
            <a:endParaRPr lang="en-GB"/>
          </a:p>
        </p:txBody>
      </p:sp>
    </p:spTree>
    <p:extLst>
      <p:ext uri="{BB962C8B-B14F-4D97-AF65-F5344CB8AC3E}">
        <p14:creationId xmlns:p14="http://schemas.microsoft.com/office/powerpoint/2010/main" val="316322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bg1">
                    <a:lumMod val="50000"/>
                  </a:schemeClr>
                </a:solidFill>
                <a:latin typeface="+mn-lt"/>
                <a:ea typeface="+mn-ea"/>
                <a:cs typeface="+mn-cs"/>
              </a:rPr>
              <a:t>Total</a:t>
            </a:r>
            <a:r>
              <a:rPr lang="en-GB" sz="1200" kern="1200" baseline="0" dirty="0" smtClean="0">
                <a:solidFill>
                  <a:schemeClr val="bg1">
                    <a:lumMod val="50000"/>
                  </a:schemeClr>
                </a:solidFill>
                <a:latin typeface="+mn-lt"/>
                <a:ea typeface="+mn-ea"/>
                <a:cs typeface="+mn-cs"/>
              </a:rPr>
              <a:t> resource - </a:t>
            </a:r>
            <a:r>
              <a:rPr lang="en-GB" sz="1200" kern="1200" dirty="0" smtClean="0">
                <a:solidFill>
                  <a:schemeClr val="bg1">
                    <a:lumMod val="50000"/>
                  </a:schemeClr>
                </a:solidFill>
                <a:latin typeface="+mn-lt"/>
                <a:ea typeface="+mn-ea"/>
                <a:cs typeface="+mn-cs"/>
              </a:rPr>
              <a:t> most importantly that which lies within people and the communities themselves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bg1">
                    <a:lumMod val="50000"/>
                  </a:schemeClr>
                </a:solidFill>
                <a:latin typeface="+mn-lt"/>
                <a:ea typeface="+mn-ea"/>
                <a:cs typeface="+mn-cs"/>
              </a:rPr>
              <a:t>Community centred approaches</a:t>
            </a:r>
            <a:r>
              <a:rPr lang="en-GB" sz="1200" kern="1200" baseline="0" dirty="0" smtClean="0">
                <a:solidFill>
                  <a:schemeClr val="bg1">
                    <a:lumMod val="50000"/>
                  </a:schemeClr>
                </a:solidFill>
                <a:latin typeface="+mn-lt"/>
                <a:ea typeface="+mn-ea"/>
                <a:cs typeface="+mn-cs"/>
              </a:rPr>
              <a:t> - </a:t>
            </a:r>
            <a:r>
              <a:rPr lang="en-GB" sz="1200" kern="1200" dirty="0" smtClean="0">
                <a:solidFill>
                  <a:schemeClr val="bg1">
                    <a:lumMod val="50000"/>
                  </a:schemeClr>
                </a:solidFill>
                <a:latin typeface="+mn-lt"/>
                <a:ea typeface="+mn-ea"/>
                <a:cs typeface="+mn-cs"/>
              </a:rPr>
              <a:t>practical help, group activities, volunteering opportunities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bg1">
                    <a:lumMod val="50000"/>
                  </a:schemeClr>
                </a:solidFill>
                <a:latin typeface="+mn-lt"/>
                <a:ea typeface="+mn-ea"/>
                <a:cs typeface="+mn-cs"/>
              </a:rPr>
              <a:t>Promotion of social connectedness as a route to achieve healthier more cohesive communities</a:t>
            </a:r>
          </a:p>
          <a:p>
            <a:endParaRPr lang="en-GB" dirty="0"/>
          </a:p>
        </p:txBody>
      </p:sp>
      <p:sp>
        <p:nvSpPr>
          <p:cNvPr id="4" name="Slide Number Placeholder 3"/>
          <p:cNvSpPr>
            <a:spLocks noGrp="1"/>
          </p:cNvSpPr>
          <p:nvPr>
            <p:ph type="sldNum" sz="quarter" idx="10"/>
          </p:nvPr>
        </p:nvSpPr>
        <p:spPr/>
        <p:txBody>
          <a:bodyPr/>
          <a:lstStyle/>
          <a:p>
            <a:fld id="{CCBFD191-693C-43A1-AC0B-5BBB490A4B4C}" type="slidenum">
              <a:rPr lang="en-GB" smtClean="0"/>
              <a:pPr/>
              <a:t>5</a:t>
            </a:fld>
            <a:endParaRPr lang="en-GB"/>
          </a:p>
        </p:txBody>
      </p:sp>
    </p:spTree>
    <p:extLst>
      <p:ext uri="{BB962C8B-B14F-4D97-AF65-F5344CB8AC3E}">
        <p14:creationId xmlns:p14="http://schemas.microsoft.com/office/powerpoint/2010/main" val="3999102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CBFD191-693C-43A1-AC0B-5BBB490A4B4C}"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area needs more work. We need to develop our</a:t>
            </a:r>
            <a:r>
              <a:rPr lang="en-GB" baseline="0" dirty="0" smtClean="0"/>
              <a:t> aspirational </a:t>
            </a:r>
            <a:r>
              <a:rPr lang="en-GB" dirty="0" smtClean="0"/>
              <a:t>outcomes with the community – what would good look like? In</a:t>
            </a:r>
            <a:r>
              <a:rPr lang="en-GB" baseline="0" dirty="0" smtClean="0"/>
              <a:t> line with the community asset based approach, the experience needs to be different for those living in the area.</a:t>
            </a:r>
          </a:p>
          <a:p>
            <a:endParaRPr lang="en-GB" baseline="0" dirty="0" smtClean="0"/>
          </a:p>
          <a:p>
            <a:r>
              <a:rPr lang="en-GB" baseline="0" dirty="0" smtClean="0"/>
              <a:t>Local services – people only go to hospital if they absolutely have to!</a:t>
            </a:r>
            <a:endParaRPr lang="en-GB" dirty="0"/>
          </a:p>
        </p:txBody>
      </p:sp>
      <p:sp>
        <p:nvSpPr>
          <p:cNvPr id="4" name="Slide Number Placeholder 3"/>
          <p:cNvSpPr>
            <a:spLocks noGrp="1"/>
          </p:cNvSpPr>
          <p:nvPr>
            <p:ph type="sldNum" sz="quarter" idx="10"/>
          </p:nvPr>
        </p:nvSpPr>
        <p:spPr/>
        <p:txBody>
          <a:bodyPr/>
          <a:lstStyle/>
          <a:p>
            <a:fld id="{CCBFD191-693C-43A1-AC0B-5BBB490A4B4C}" type="slidenum">
              <a:rPr lang="en-GB" smtClean="0"/>
              <a:pPr/>
              <a:t>9</a:t>
            </a:fld>
            <a:endParaRPr lang="en-GB"/>
          </a:p>
        </p:txBody>
      </p:sp>
    </p:spTree>
    <p:extLst>
      <p:ext uri="{BB962C8B-B14F-4D97-AF65-F5344CB8AC3E}">
        <p14:creationId xmlns:p14="http://schemas.microsoft.com/office/powerpoint/2010/main" val="1979704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Integration – this</a:t>
            </a:r>
            <a:r>
              <a:rPr lang="en-GB" baseline="0" dirty="0" smtClean="0"/>
              <a:t> would begin to breakdown some of the organisation/role boundaries. It will improve communication, mentoring, peer &amp; professional support and career progression</a:t>
            </a:r>
          </a:p>
          <a:p>
            <a:r>
              <a:rPr lang="en-GB" baseline="0" dirty="0" err="1" smtClean="0"/>
              <a:t>Buurtzorg</a:t>
            </a:r>
            <a:r>
              <a:rPr lang="en-GB" baseline="0" dirty="0" smtClean="0"/>
              <a:t> – the ‘</a:t>
            </a:r>
            <a:r>
              <a:rPr lang="en-GB" baseline="0" dirty="0" err="1" smtClean="0"/>
              <a:t>neighnouhood</a:t>
            </a:r>
            <a:r>
              <a:rPr lang="en-GB" baseline="0" dirty="0" smtClean="0"/>
              <a:t>’ will be meeting with ‘Public World’ who have partnered with </a:t>
            </a:r>
            <a:r>
              <a:rPr lang="en-GB" baseline="0" dirty="0" err="1" smtClean="0"/>
              <a:t>Buurtzorg</a:t>
            </a:r>
            <a:r>
              <a:rPr lang="en-GB" baseline="0" dirty="0" smtClean="0"/>
              <a:t> in the Netherlands to consider implementation in the UK</a:t>
            </a:r>
          </a:p>
          <a:p>
            <a:r>
              <a:rPr lang="en-GB" baseline="0" dirty="0" smtClean="0"/>
              <a:t>Dementia related services – further work will explore the development or new (or old!) roles such as health visiting type of workforce for people with dementia</a:t>
            </a:r>
          </a:p>
          <a:p>
            <a:endParaRPr lang="en-GB" dirty="0" smtClean="0"/>
          </a:p>
          <a:p>
            <a:r>
              <a:rPr lang="en-GB" dirty="0" smtClean="0"/>
              <a:t>Local offer – we</a:t>
            </a:r>
            <a:r>
              <a:rPr lang="en-GB" baseline="0" dirty="0" smtClean="0"/>
              <a:t> would envisage a far greater shift from hospital settings than previously suggested</a:t>
            </a:r>
          </a:p>
        </p:txBody>
      </p:sp>
      <p:sp>
        <p:nvSpPr>
          <p:cNvPr id="4" name="Slide Number Placeholder 3"/>
          <p:cNvSpPr>
            <a:spLocks noGrp="1"/>
          </p:cNvSpPr>
          <p:nvPr>
            <p:ph type="sldNum" sz="quarter" idx="10"/>
          </p:nvPr>
        </p:nvSpPr>
        <p:spPr/>
        <p:txBody>
          <a:bodyPr/>
          <a:lstStyle/>
          <a:p>
            <a:fld id="{CCBFD191-693C-43A1-AC0B-5BBB490A4B4C}" type="slidenum">
              <a:rPr lang="en-GB" smtClean="0"/>
              <a:pPr/>
              <a:t>12</a:t>
            </a:fld>
            <a:endParaRPr lang="en-GB"/>
          </a:p>
        </p:txBody>
      </p:sp>
    </p:spTree>
    <p:extLst>
      <p:ext uri="{BB962C8B-B14F-4D97-AF65-F5344CB8AC3E}">
        <p14:creationId xmlns:p14="http://schemas.microsoft.com/office/powerpoint/2010/main" val="2153136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Local authority teams – local pilots</a:t>
            </a:r>
            <a:r>
              <a:rPr lang="en-GB" baseline="0" dirty="0" smtClean="0"/>
              <a:t> bringing together services around households, ‘neighbourhood teams’ proactively working with communities</a:t>
            </a:r>
            <a:endParaRPr lang="en-GB" dirty="0"/>
          </a:p>
        </p:txBody>
      </p:sp>
      <p:sp>
        <p:nvSpPr>
          <p:cNvPr id="4" name="Slide Number Placeholder 3"/>
          <p:cNvSpPr>
            <a:spLocks noGrp="1"/>
          </p:cNvSpPr>
          <p:nvPr>
            <p:ph type="sldNum" sz="quarter" idx="10"/>
          </p:nvPr>
        </p:nvSpPr>
        <p:spPr/>
        <p:txBody>
          <a:bodyPr/>
          <a:lstStyle/>
          <a:p>
            <a:fld id="{CCBFD191-693C-43A1-AC0B-5BBB490A4B4C}" type="slidenum">
              <a:rPr lang="en-GB" smtClean="0"/>
              <a:pPr/>
              <a:t>14</a:t>
            </a:fld>
            <a:endParaRPr lang="en-GB"/>
          </a:p>
        </p:txBody>
      </p:sp>
    </p:spTree>
    <p:extLst>
      <p:ext uri="{BB962C8B-B14F-4D97-AF65-F5344CB8AC3E}">
        <p14:creationId xmlns:p14="http://schemas.microsoft.com/office/powerpoint/2010/main" val="1849369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err="1" smtClean="0"/>
              <a:t>Buurtzorg</a:t>
            </a:r>
            <a:r>
              <a:rPr lang="en-GB" dirty="0" smtClean="0"/>
              <a:t> – approximately</a:t>
            </a:r>
            <a:r>
              <a:rPr lang="en-GB" baseline="0" dirty="0" smtClean="0"/>
              <a:t> 8-10 workers for 10,000 population (</a:t>
            </a:r>
            <a:r>
              <a:rPr lang="en-GB" baseline="0" dirty="0" err="1" smtClean="0"/>
              <a:t>newport</a:t>
            </a:r>
            <a:r>
              <a:rPr lang="en-GB" baseline="0" dirty="0" smtClean="0"/>
              <a:t> currently have 9 for a population of 33,000)</a:t>
            </a:r>
          </a:p>
          <a:p>
            <a:pPr marL="171450" indent="-171450">
              <a:buFont typeface="Arial" panose="020B0604020202020204" pitchFamily="34" charset="0"/>
              <a:buChar char="•"/>
            </a:pPr>
            <a:r>
              <a:rPr lang="en-GB" baseline="0" dirty="0" smtClean="0"/>
              <a:t>Facilities – the buildings in community need to be properly assessed. First thoughts are that the buildings are there but would need adapting to ensure they are fit for purpose</a:t>
            </a:r>
          </a:p>
          <a:p>
            <a:pPr marL="171450" indent="-171450">
              <a:buFont typeface="Arial" panose="020B0604020202020204" pitchFamily="34" charset="0"/>
              <a:buChar char="•"/>
            </a:pPr>
            <a:r>
              <a:rPr lang="en-GB" baseline="0" dirty="0" smtClean="0"/>
              <a:t>Experts required – ranging from contract experts to support practices, </a:t>
            </a:r>
            <a:r>
              <a:rPr lang="en-GB" baseline="0" dirty="0" err="1" smtClean="0"/>
              <a:t>Buurtzorg</a:t>
            </a:r>
            <a:r>
              <a:rPr lang="en-GB" baseline="0" dirty="0" smtClean="0"/>
              <a:t> </a:t>
            </a:r>
            <a:r>
              <a:rPr lang="en-GB" baseline="0" dirty="0" err="1" smtClean="0"/>
              <a:t>consulant</a:t>
            </a:r>
            <a:r>
              <a:rPr lang="en-GB" baseline="0" dirty="0" smtClean="0"/>
              <a:t> working with Public World</a:t>
            </a:r>
          </a:p>
          <a:p>
            <a:pPr marL="171450" indent="-171450">
              <a:buFont typeface="Arial" panose="020B0604020202020204" pitchFamily="34" charset="0"/>
              <a:buChar char="•"/>
            </a:pPr>
            <a:r>
              <a:rPr lang="en-GB" baseline="0" dirty="0" smtClean="0"/>
              <a:t>Community capacity – support in asset mapping, mobilising communities and one off funding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CCBFD191-693C-43A1-AC0B-5BBB490A4B4C}" type="slidenum">
              <a:rPr lang="en-GB" smtClean="0"/>
              <a:pPr/>
              <a:t>18</a:t>
            </a:fld>
            <a:endParaRPr lang="en-GB"/>
          </a:p>
        </p:txBody>
      </p:sp>
    </p:spTree>
    <p:extLst>
      <p:ext uri="{BB962C8B-B14F-4D97-AF65-F5344CB8AC3E}">
        <p14:creationId xmlns:p14="http://schemas.microsoft.com/office/powerpoint/2010/main" val="2085663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CBFD191-693C-43A1-AC0B-5BBB490A4B4C}" type="slidenum">
              <a:rPr lang="en-GB" smtClean="0"/>
              <a:pPr/>
              <a:t>20</a:t>
            </a:fld>
            <a:endParaRPr lang="en-GB"/>
          </a:p>
        </p:txBody>
      </p:sp>
    </p:spTree>
    <p:extLst>
      <p:ext uri="{BB962C8B-B14F-4D97-AF65-F5344CB8AC3E}">
        <p14:creationId xmlns:p14="http://schemas.microsoft.com/office/powerpoint/2010/main" val="1770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981089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2370953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74399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2636928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19712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1577771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43684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3957330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4114020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532555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81F7CF-C98F-455C-87F6-066FC53839DD}" type="datetimeFigureOut">
              <a:rPr lang="en-GB" smtClean="0"/>
              <a:pPr/>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C6644E-AE44-46D4-9E80-6BDD59D79B3E}" type="slidenum">
              <a:rPr lang="en-GB" smtClean="0"/>
              <a:pPr/>
              <a:t>‹#›</a:t>
            </a:fld>
            <a:endParaRPr lang="en-GB"/>
          </a:p>
        </p:txBody>
      </p:sp>
    </p:spTree>
    <p:extLst>
      <p:ext uri="{BB962C8B-B14F-4D97-AF65-F5344CB8AC3E}">
        <p14:creationId xmlns:p14="http://schemas.microsoft.com/office/powerpoint/2010/main" val="1422899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81F7CF-C98F-455C-87F6-066FC53839DD}" type="datetimeFigureOut">
              <a:rPr lang="en-GB" smtClean="0"/>
              <a:pPr/>
              <a:t>06/12/2016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C6644E-AE44-46D4-9E80-6BDD59D79B3E}" type="slidenum">
              <a:rPr lang="en-GB" smtClean="0"/>
              <a:pPr/>
              <a:t>‹#›</a:t>
            </a:fld>
            <a:endParaRPr lang="en-GB"/>
          </a:p>
        </p:txBody>
      </p:sp>
    </p:spTree>
    <p:extLst>
      <p:ext uri="{BB962C8B-B14F-4D97-AF65-F5344CB8AC3E}">
        <p14:creationId xmlns:p14="http://schemas.microsoft.com/office/powerpoint/2010/main" val="40985797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628800"/>
            <a:ext cx="7772400" cy="1470025"/>
          </a:xfrm>
        </p:spPr>
        <p:txBody>
          <a:bodyPr/>
          <a:lstStyle/>
          <a:p>
            <a:r>
              <a:rPr lang="en-GB" dirty="0" smtClean="0"/>
              <a:t>Neighbourhood Working</a:t>
            </a:r>
            <a:endParaRPr lang="en-GB" dirty="0"/>
          </a:p>
        </p:txBody>
      </p:sp>
      <p:sp>
        <p:nvSpPr>
          <p:cNvPr id="3" name="Subtitle 2"/>
          <p:cNvSpPr>
            <a:spLocks noGrp="1"/>
          </p:cNvSpPr>
          <p:nvPr>
            <p:ph type="subTitle" idx="1"/>
          </p:nvPr>
        </p:nvSpPr>
        <p:spPr>
          <a:xfrm>
            <a:off x="755576" y="3356992"/>
            <a:ext cx="7048872" cy="1752600"/>
          </a:xfrm>
        </p:spPr>
        <p:txBody>
          <a:bodyPr/>
          <a:lstStyle/>
          <a:p>
            <a:r>
              <a:rPr lang="en-GB" dirty="0" smtClean="0"/>
              <a:t>Telford and Wrekin</a:t>
            </a:r>
          </a:p>
          <a:p>
            <a:pPr algn="l"/>
            <a:endParaRPr lang="en-GB" dirty="0" smtClean="0"/>
          </a:p>
          <a:p>
            <a:r>
              <a:rPr lang="en-GB" dirty="0" smtClean="0"/>
              <a:t>November 2016</a:t>
            </a:r>
            <a:endParaRPr lang="en-GB" dirty="0"/>
          </a:p>
        </p:txBody>
      </p:sp>
    </p:spTree>
    <p:extLst>
      <p:ext uri="{BB962C8B-B14F-4D97-AF65-F5344CB8AC3E}">
        <p14:creationId xmlns:p14="http://schemas.microsoft.com/office/powerpoint/2010/main" val="3459504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Scrutiny Committee</a:t>
            </a:r>
            <a:endParaRPr lang="en-GB" sz="3200" dirty="0"/>
          </a:p>
        </p:txBody>
      </p:sp>
      <p:sp>
        <p:nvSpPr>
          <p:cNvPr id="3" name="Content Placeholder 2"/>
          <p:cNvSpPr>
            <a:spLocks noGrp="1"/>
          </p:cNvSpPr>
          <p:nvPr>
            <p:ph idx="1"/>
          </p:nvPr>
        </p:nvSpPr>
        <p:spPr/>
        <p:txBody>
          <a:bodyPr>
            <a:normAutofit/>
          </a:bodyPr>
          <a:lstStyle/>
          <a:p>
            <a:pPr marL="457200" indent="-457200">
              <a:buAutoNum type="arabicPeriod"/>
            </a:pPr>
            <a:r>
              <a:rPr lang="en-GB" sz="2500" dirty="0" smtClean="0">
                <a:solidFill>
                  <a:schemeClr val="bg1">
                    <a:lumMod val="50000"/>
                  </a:schemeClr>
                </a:solidFill>
              </a:rPr>
              <a:t>Introducing the approach</a:t>
            </a:r>
          </a:p>
          <a:p>
            <a:pPr marL="457200" indent="-457200">
              <a:buAutoNum type="arabicPeriod"/>
            </a:pPr>
            <a:r>
              <a:rPr lang="en-GB" sz="2500" dirty="0" smtClean="0">
                <a:solidFill>
                  <a:schemeClr val="bg1">
                    <a:lumMod val="50000"/>
                  </a:schemeClr>
                </a:solidFill>
              </a:rPr>
              <a:t>Priorities in each of the four neighbourhoods</a:t>
            </a:r>
          </a:p>
          <a:p>
            <a:pPr marL="457200" indent="-457200">
              <a:buAutoNum type="arabicPeriod"/>
            </a:pPr>
            <a:r>
              <a:rPr lang="en-GB" sz="2500" dirty="0" smtClean="0">
                <a:solidFill>
                  <a:schemeClr val="bg1">
                    <a:lumMod val="50000"/>
                  </a:schemeClr>
                </a:solidFill>
              </a:rPr>
              <a:t>Progress to date</a:t>
            </a:r>
          </a:p>
          <a:p>
            <a:pPr>
              <a:buNone/>
            </a:pPr>
            <a:r>
              <a:rPr lang="en-GB" sz="3900" dirty="0" smtClean="0"/>
              <a:t>   </a:t>
            </a:r>
          </a:p>
          <a:p>
            <a:endParaRPr lang="en-GB" dirty="0"/>
          </a:p>
        </p:txBody>
      </p:sp>
    </p:spTree>
    <p:extLst>
      <p:ext uri="{BB962C8B-B14F-4D97-AF65-F5344CB8AC3E}">
        <p14:creationId xmlns:p14="http://schemas.microsoft.com/office/powerpoint/2010/main" val="36492465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3200" dirty="0" smtClean="0"/>
              <a:t>1. Introducing the approach: Telford and Wrekin Model of Care</a:t>
            </a:r>
            <a:endParaRPr lang="en-GB" sz="3200" dirty="0"/>
          </a:p>
        </p:txBody>
      </p:sp>
      <p:pic>
        <p:nvPicPr>
          <p:cNvPr id="4" name="Content Placeholder 3"/>
          <p:cNvPicPr>
            <a:picLocks noGr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2294466" y="1799269"/>
            <a:ext cx="4555067" cy="4127825"/>
          </a:xfrm>
          <a:prstGeom prst="rect">
            <a:avLst/>
          </a:prstGeom>
          <a:noFill/>
          <a:ln>
            <a:noFill/>
          </a:ln>
        </p:spPr>
      </p:pic>
    </p:spTree>
    <p:extLst>
      <p:ext uri="{BB962C8B-B14F-4D97-AF65-F5344CB8AC3E}">
        <p14:creationId xmlns:p14="http://schemas.microsoft.com/office/powerpoint/2010/main" val="27302150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3200" dirty="0" smtClean="0"/>
              <a:t>Who could be involved in neighbourhood working?</a:t>
            </a:r>
            <a:endParaRPr lang="en-GB" sz="3200" dirty="0"/>
          </a:p>
        </p:txBody>
      </p:sp>
      <p:sp>
        <p:nvSpPr>
          <p:cNvPr id="3" name="Content Placeholder 2"/>
          <p:cNvSpPr>
            <a:spLocks noGrp="1"/>
          </p:cNvSpPr>
          <p:nvPr>
            <p:ph idx="1"/>
          </p:nvPr>
        </p:nvSpPr>
        <p:spPr/>
        <p:txBody>
          <a:bodyPr>
            <a:noAutofit/>
          </a:bodyPr>
          <a:lstStyle/>
          <a:p>
            <a:pPr marL="0" indent="0">
              <a:buNone/>
            </a:pPr>
            <a:r>
              <a:rPr lang="en-GB" sz="2000" b="1" dirty="0" smtClean="0">
                <a:solidFill>
                  <a:schemeClr val="bg1">
                    <a:lumMod val="50000"/>
                  </a:schemeClr>
                </a:solidFill>
              </a:rPr>
              <a:t>Target Population</a:t>
            </a:r>
            <a:r>
              <a:rPr lang="en-GB" sz="2000" dirty="0" smtClean="0">
                <a:solidFill>
                  <a:schemeClr val="bg1">
                    <a:lumMod val="50000"/>
                  </a:schemeClr>
                </a:solidFill>
              </a:rPr>
              <a:t>: Those with </a:t>
            </a:r>
            <a:r>
              <a:rPr lang="en-GB" sz="2000" dirty="0">
                <a:solidFill>
                  <a:schemeClr val="bg1">
                    <a:lumMod val="50000"/>
                  </a:schemeClr>
                </a:solidFill>
              </a:rPr>
              <a:t>identified health risks. </a:t>
            </a:r>
            <a:endParaRPr lang="en-GB" sz="2000" dirty="0" smtClean="0">
              <a:solidFill>
                <a:schemeClr val="bg1">
                  <a:lumMod val="50000"/>
                </a:schemeClr>
              </a:solidFill>
            </a:endParaRPr>
          </a:p>
          <a:p>
            <a:pPr marL="0" indent="0">
              <a:buNone/>
            </a:pPr>
            <a:r>
              <a:rPr lang="en-GB" sz="2000" b="1" dirty="0" smtClean="0">
                <a:solidFill>
                  <a:schemeClr val="bg1">
                    <a:lumMod val="50000"/>
                  </a:schemeClr>
                </a:solidFill>
              </a:rPr>
              <a:t>Informal networks</a:t>
            </a:r>
            <a:r>
              <a:rPr lang="en-GB" sz="2000" dirty="0" smtClean="0">
                <a:solidFill>
                  <a:schemeClr val="bg1">
                    <a:lumMod val="50000"/>
                  </a:schemeClr>
                </a:solidFill>
              </a:rPr>
              <a:t>: </a:t>
            </a:r>
            <a:r>
              <a:rPr lang="en-GB" sz="2000" dirty="0">
                <a:solidFill>
                  <a:schemeClr val="bg1">
                    <a:lumMod val="50000"/>
                  </a:schemeClr>
                </a:solidFill>
              </a:rPr>
              <a:t>I</a:t>
            </a:r>
            <a:r>
              <a:rPr lang="en-GB" sz="2000" dirty="0" smtClean="0">
                <a:solidFill>
                  <a:schemeClr val="bg1">
                    <a:lumMod val="50000"/>
                  </a:schemeClr>
                </a:solidFill>
              </a:rPr>
              <a:t>ncluding </a:t>
            </a:r>
            <a:r>
              <a:rPr lang="en-GB" sz="2000" dirty="0">
                <a:solidFill>
                  <a:schemeClr val="bg1">
                    <a:lumMod val="50000"/>
                  </a:schemeClr>
                </a:solidFill>
              </a:rPr>
              <a:t>friends, family, </a:t>
            </a:r>
            <a:r>
              <a:rPr lang="en-GB" sz="2000" dirty="0" smtClean="0">
                <a:solidFill>
                  <a:schemeClr val="bg1">
                    <a:lumMod val="50000"/>
                  </a:schemeClr>
                </a:solidFill>
              </a:rPr>
              <a:t>neighbours</a:t>
            </a:r>
            <a:r>
              <a:rPr lang="en-GB" sz="2000" b="1" dirty="0">
                <a:solidFill>
                  <a:schemeClr val="bg1">
                    <a:lumMod val="50000"/>
                  </a:schemeClr>
                </a:solidFill>
              </a:rPr>
              <a:t> </a:t>
            </a:r>
            <a:endParaRPr lang="en-GB" sz="2000" dirty="0">
              <a:solidFill>
                <a:schemeClr val="bg1">
                  <a:lumMod val="50000"/>
                </a:schemeClr>
              </a:solidFill>
            </a:endParaRPr>
          </a:p>
          <a:p>
            <a:pPr marL="0" indent="0">
              <a:buNone/>
            </a:pPr>
            <a:r>
              <a:rPr lang="en-GB" sz="2000" b="1" dirty="0">
                <a:solidFill>
                  <a:schemeClr val="bg1">
                    <a:lumMod val="50000"/>
                  </a:schemeClr>
                </a:solidFill>
              </a:rPr>
              <a:t>Professionals</a:t>
            </a:r>
            <a:r>
              <a:rPr lang="en-GB" sz="2000" dirty="0">
                <a:solidFill>
                  <a:schemeClr val="bg1">
                    <a:lumMod val="50000"/>
                  </a:schemeClr>
                </a:solidFill>
              </a:rPr>
              <a:t> </a:t>
            </a:r>
            <a:r>
              <a:rPr lang="en-GB" sz="2000" dirty="0" smtClean="0">
                <a:solidFill>
                  <a:schemeClr val="bg1">
                    <a:lumMod val="50000"/>
                  </a:schemeClr>
                </a:solidFill>
              </a:rPr>
              <a:t>supporting people through the formation virtual </a:t>
            </a:r>
            <a:r>
              <a:rPr lang="en-GB" sz="2000" dirty="0">
                <a:solidFill>
                  <a:schemeClr val="bg1">
                    <a:lumMod val="50000"/>
                  </a:schemeClr>
                </a:solidFill>
              </a:rPr>
              <a:t>teams </a:t>
            </a:r>
            <a:r>
              <a:rPr lang="en-GB" sz="2000" dirty="0" smtClean="0">
                <a:solidFill>
                  <a:schemeClr val="bg1">
                    <a:lumMod val="50000"/>
                  </a:schemeClr>
                </a:solidFill>
              </a:rPr>
              <a:t>from;  </a:t>
            </a:r>
            <a:endParaRPr lang="en-GB" sz="2000" dirty="0">
              <a:solidFill>
                <a:schemeClr val="bg1">
                  <a:lumMod val="50000"/>
                </a:schemeClr>
              </a:solidFill>
            </a:endParaRPr>
          </a:p>
          <a:p>
            <a:pPr lvl="0"/>
            <a:r>
              <a:rPr lang="en-GB" sz="2000" dirty="0">
                <a:solidFill>
                  <a:schemeClr val="bg1">
                    <a:lumMod val="50000"/>
                  </a:schemeClr>
                </a:solidFill>
              </a:rPr>
              <a:t>Practice teams</a:t>
            </a:r>
          </a:p>
          <a:p>
            <a:pPr lvl="0"/>
            <a:r>
              <a:rPr lang="en-GB" sz="2000" dirty="0">
                <a:solidFill>
                  <a:schemeClr val="bg1">
                    <a:lumMod val="50000"/>
                  </a:schemeClr>
                </a:solidFill>
              </a:rPr>
              <a:t>Community nursing </a:t>
            </a:r>
            <a:r>
              <a:rPr lang="en-GB" sz="2000" dirty="0" smtClean="0">
                <a:solidFill>
                  <a:schemeClr val="bg1">
                    <a:lumMod val="50000"/>
                  </a:schemeClr>
                </a:solidFill>
              </a:rPr>
              <a:t> and therapy teams</a:t>
            </a:r>
          </a:p>
          <a:p>
            <a:pPr lvl="0"/>
            <a:r>
              <a:rPr lang="en-GB" sz="2000" dirty="0" smtClean="0">
                <a:solidFill>
                  <a:schemeClr val="bg1">
                    <a:lumMod val="50000"/>
                  </a:schemeClr>
                </a:solidFill>
              </a:rPr>
              <a:t>Community pharmacies</a:t>
            </a:r>
            <a:endParaRPr lang="en-GB" sz="2000" dirty="0">
              <a:solidFill>
                <a:schemeClr val="bg1">
                  <a:lumMod val="50000"/>
                </a:schemeClr>
              </a:solidFill>
            </a:endParaRPr>
          </a:p>
          <a:p>
            <a:pPr lvl="0"/>
            <a:r>
              <a:rPr lang="en-GB" sz="2000" dirty="0" smtClean="0">
                <a:solidFill>
                  <a:schemeClr val="bg1">
                    <a:lumMod val="50000"/>
                  </a:schemeClr>
                </a:solidFill>
              </a:rPr>
              <a:t>Local Authority practitioners (e.g. Early help and support)</a:t>
            </a:r>
            <a:endParaRPr lang="en-GB" sz="2000" dirty="0">
              <a:solidFill>
                <a:schemeClr val="bg1">
                  <a:lumMod val="50000"/>
                </a:schemeClr>
              </a:solidFill>
            </a:endParaRPr>
          </a:p>
          <a:p>
            <a:pPr lvl="0"/>
            <a:r>
              <a:rPr lang="en-GB" sz="2000" dirty="0">
                <a:solidFill>
                  <a:schemeClr val="bg1">
                    <a:lumMod val="50000"/>
                  </a:schemeClr>
                </a:solidFill>
              </a:rPr>
              <a:t>Community </a:t>
            </a:r>
            <a:r>
              <a:rPr lang="en-GB" sz="2000" dirty="0" smtClean="0">
                <a:solidFill>
                  <a:schemeClr val="bg1">
                    <a:lumMod val="50000"/>
                  </a:schemeClr>
                </a:solidFill>
              </a:rPr>
              <a:t>mental health teams </a:t>
            </a:r>
            <a:endParaRPr lang="en-GB" sz="2000" dirty="0">
              <a:solidFill>
                <a:schemeClr val="bg1">
                  <a:lumMod val="50000"/>
                </a:schemeClr>
              </a:solidFill>
            </a:endParaRPr>
          </a:p>
          <a:p>
            <a:pPr lvl="0"/>
            <a:r>
              <a:rPr lang="en-GB" sz="2000" dirty="0">
                <a:solidFill>
                  <a:schemeClr val="bg1">
                    <a:lumMod val="50000"/>
                  </a:schemeClr>
                </a:solidFill>
              </a:rPr>
              <a:t>Third sector organisations</a:t>
            </a:r>
          </a:p>
          <a:p>
            <a:pPr lvl="0"/>
            <a:r>
              <a:rPr lang="en-GB" sz="2000" dirty="0">
                <a:solidFill>
                  <a:schemeClr val="bg1">
                    <a:lumMod val="50000"/>
                  </a:schemeClr>
                </a:solidFill>
              </a:rPr>
              <a:t>Outreach teams from </a:t>
            </a:r>
            <a:r>
              <a:rPr lang="en-GB" sz="2000" dirty="0" smtClean="0">
                <a:solidFill>
                  <a:schemeClr val="bg1">
                    <a:lumMod val="50000"/>
                  </a:schemeClr>
                </a:solidFill>
              </a:rPr>
              <a:t>acute settings </a:t>
            </a:r>
            <a:endParaRPr lang="en-GB" sz="2000" dirty="0">
              <a:solidFill>
                <a:schemeClr val="bg1">
                  <a:lumMod val="50000"/>
                </a:schemeClr>
              </a:solidFill>
            </a:endParaRPr>
          </a:p>
          <a:p>
            <a:pPr lvl="0"/>
            <a:r>
              <a:rPr lang="en-GB" sz="2000" dirty="0" smtClean="0">
                <a:solidFill>
                  <a:schemeClr val="bg1">
                    <a:lumMod val="50000"/>
                  </a:schemeClr>
                </a:solidFill>
              </a:rPr>
              <a:t>Carers</a:t>
            </a:r>
          </a:p>
          <a:p>
            <a:pPr marL="0" lvl="0" indent="0">
              <a:buNone/>
            </a:pPr>
            <a:r>
              <a:rPr lang="en-GB" sz="2000" b="1" dirty="0" smtClean="0">
                <a:solidFill>
                  <a:schemeClr val="bg1">
                    <a:lumMod val="50000"/>
                  </a:schemeClr>
                </a:solidFill>
              </a:rPr>
              <a:t>Links</a:t>
            </a:r>
            <a:r>
              <a:rPr lang="en-GB" sz="2000" dirty="0" smtClean="0">
                <a:solidFill>
                  <a:schemeClr val="bg1">
                    <a:lumMod val="50000"/>
                  </a:schemeClr>
                </a:solidFill>
              </a:rPr>
              <a:t> to more specialist teams for advice/guidance/ referral on</a:t>
            </a:r>
            <a:endParaRPr lang="en-GB" sz="2000" dirty="0">
              <a:solidFill>
                <a:schemeClr val="bg1">
                  <a:lumMod val="50000"/>
                </a:schemeClr>
              </a:solidFill>
            </a:endParaRPr>
          </a:p>
        </p:txBody>
      </p:sp>
    </p:spTree>
    <p:extLst>
      <p:ext uri="{BB962C8B-B14F-4D97-AF65-F5344CB8AC3E}">
        <p14:creationId xmlns:p14="http://schemas.microsoft.com/office/powerpoint/2010/main" val="30154302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What is our approach to developing neighbourhoods</a:t>
            </a:r>
            <a:endParaRPr lang="en-GB" sz="3200" dirty="0"/>
          </a:p>
        </p:txBody>
      </p:sp>
      <p:sp>
        <p:nvSpPr>
          <p:cNvPr id="3" name="Content Placeholder 2"/>
          <p:cNvSpPr>
            <a:spLocks noGrp="1"/>
          </p:cNvSpPr>
          <p:nvPr>
            <p:ph idx="1"/>
          </p:nvPr>
        </p:nvSpPr>
        <p:spPr/>
        <p:txBody>
          <a:bodyPr>
            <a:noAutofit/>
          </a:bodyPr>
          <a:lstStyle/>
          <a:p>
            <a:pPr lvl="0"/>
            <a:r>
              <a:rPr lang="en-GB" sz="2000" dirty="0">
                <a:solidFill>
                  <a:schemeClr val="bg1">
                    <a:lumMod val="50000"/>
                  </a:schemeClr>
                </a:solidFill>
                <a:latin typeface="+mj-lt"/>
              </a:rPr>
              <a:t>Building some prototypes around </a:t>
            </a:r>
            <a:r>
              <a:rPr lang="en-GB" sz="2000" dirty="0" smtClean="0">
                <a:solidFill>
                  <a:schemeClr val="bg1">
                    <a:lumMod val="50000"/>
                  </a:schemeClr>
                </a:solidFill>
                <a:latin typeface="+mj-lt"/>
              </a:rPr>
              <a:t>neighbourhoods</a:t>
            </a:r>
            <a:r>
              <a:rPr lang="en-GB" sz="2000" dirty="0">
                <a:solidFill>
                  <a:schemeClr val="bg1">
                    <a:lumMod val="50000"/>
                  </a:schemeClr>
                </a:solidFill>
                <a:latin typeface="+mj-lt"/>
              </a:rPr>
              <a:t>. </a:t>
            </a:r>
          </a:p>
          <a:p>
            <a:pPr lvl="0"/>
            <a:r>
              <a:rPr lang="en-GB" sz="2000" dirty="0">
                <a:solidFill>
                  <a:schemeClr val="bg1">
                    <a:lumMod val="50000"/>
                  </a:schemeClr>
                </a:solidFill>
                <a:latin typeface="+mj-lt"/>
              </a:rPr>
              <a:t>Optimising the total resource in the neighbourhood </a:t>
            </a:r>
            <a:endParaRPr lang="en-GB" sz="2000" dirty="0" smtClean="0">
              <a:solidFill>
                <a:schemeClr val="bg1">
                  <a:lumMod val="50000"/>
                </a:schemeClr>
              </a:solidFill>
              <a:latin typeface="+mj-lt"/>
            </a:endParaRPr>
          </a:p>
          <a:p>
            <a:pPr lvl="0"/>
            <a:r>
              <a:rPr lang="en-GB" sz="2000" dirty="0" smtClean="0">
                <a:solidFill>
                  <a:schemeClr val="bg1">
                    <a:lumMod val="50000"/>
                  </a:schemeClr>
                </a:solidFill>
                <a:latin typeface="+mj-lt"/>
              </a:rPr>
              <a:t>A </a:t>
            </a:r>
            <a:r>
              <a:rPr lang="en-GB" sz="2000" dirty="0">
                <a:solidFill>
                  <a:schemeClr val="bg1">
                    <a:lumMod val="50000"/>
                  </a:schemeClr>
                </a:solidFill>
                <a:latin typeface="+mj-lt"/>
              </a:rPr>
              <a:t>community centred approach that increases access to community resources to meet health needs and increase social </a:t>
            </a:r>
            <a:r>
              <a:rPr lang="en-GB" sz="2000" dirty="0" smtClean="0">
                <a:solidFill>
                  <a:schemeClr val="bg1">
                    <a:lumMod val="50000"/>
                  </a:schemeClr>
                </a:solidFill>
                <a:latin typeface="+mj-lt"/>
              </a:rPr>
              <a:t>participation</a:t>
            </a:r>
          </a:p>
          <a:p>
            <a:pPr lvl="0"/>
            <a:r>
              <a:rPr lang="en-GB" sz="2000" dirty="0" smtClean="0">
                <a:solidFill>
                  <a:schemeClr val="bg1">
                    <a:lumMod val="50000"/>
                  </a:schemeClr>
                </a:solidFill>
                <a:latin typeface="+mj-lt"/>
              </a:rPr>
              <a:t>Supporting </a:t>
            </a:r>
            <a:r>
              <a:rPr lang="en-GB" sz="2000" dirty="0">
                <a:solidFill>
                  <a:schemeClr val="bg1">
                    <a:lumMod val="50000"/>
                  </a:schemeClr>
                </a:solidFill>
                <a:latin typeface="+mj-lt"/>
              </a:rPr>
              <a:t>the development of strong neighbourhoods that can work collaboratively to take action together on health and the social determinants of health</a:t>
            </a:r>
          </a:p>
          <a:p>
            <a:pPr lvl="0"/>
            <a:r>
              <a:rPr lang="en-GB" sz="2000" dirty="0" smtClean="0">
                <a:solidFill>
                  <a:schemeClr val="bg1">
                    <a:lumMod val="50000"/>
                  </a:schemeClr>
                </a:solidFill>
                <a:latin typeface="+mj-lt"/>
              </a:rPr>
              <a:t>Needs </a:t>
            </a:r>
            <a:r>
              <a:rPr lang="en-GB" sz="2000" dirty="0">
                <a:solidFill>
                  <a:schemeClr val="bg1">
                    <a:lumMod val="50000"/>
                  </a:schemeClr>
                </a:solidFill>
                <a:latin typeface="+mj-lt"/>
              </a:rPr>
              <a:t>to be locally determined and accept there are a variety of drivers for change and starting positions</a:t>
            </a:r>
          </a:p>
          <a:p>
            <a:pPr lvl="0"/>
            <a:r>
              <a:rPr lang="en-GB" sz="2000" dirty="0">
                <a:solidFill>
                  <a:schemeClr val="bg1">
                    <a:lumMod val="50000"/>
                  </a:schemeClr>
                </a:solidFill>
                <a:latin typeface="+mj-lt"/>
              </a:rPr>
              <a:t>Incremental and organic change</a:t>
            </a:r>
          </a:p>
          <a:p>
            <a:pPr lvl="0"/>
            <a:r>
              <a:rPr lang="en-GB" sz="2000" dirty="0">
                <a:solidFill>
                  <a:schemeClr val="bg1">
                    <a:lumMod val="50000"/>
                  </a:schemeClr>
                </a:solidFill>
                <a:latin typeface="+mj-lt"/>
              </a:rPr>
              <a:t>Support people properly to make the change (from front line staff to senior teams)</a:t>
            </a:r>
          </a:p>
          <a:p>
            <a:pPr lvl="0"/>
            <a:r>
              <a:rPr lang="en-GB" sz="2000" dirty="0">
                <a:solidFill>
                  <a:schemeClr val="bg1">
                    <a:lumMod val="50000"/>
                  </a:schemeClr>
                </a:solidFill>
                <a:latin typeface="+mj-lt"/>
              </a:rPr>
              <a:t>Empower a broader spectrum of people to support the transformation, rather than the ‘usual suspects</a:t>
            </a:r>
            <a:r>
              <a:rPr lang="en-GB" sz="2000" dirty="0" smtClean="0">
                <a:solidFill>
                  <a:schemeClr val="bg1">
                    <a:lumMod val="50000"/>
                  </a:schemeClr>
                </a:solidFill>
                <a:latin typeface="+mj-lt"/>
              </a:rPr>
              <a:t>’!</a:t>
            </a:r>
            <a:endParaRPr lang="en-GB" sz="2000" dirty="0">
              <a:solidFill>
                <a:schemeClr val="bg1">
                  <a:lumMod val="50000"/>
                </a:schemeClr>
              </a:solidFill>
              <a:latin typeface="+mj-lt"/>
            </a:endParaRPr>
          </a:p>
        </p:txBody>
      </p:sp>
    </p:spTree>
    <p:extLst>
      <p:ext uri="{BB962C8B-B14F-4D97-AF65-F5344CB8AC3E}">
        <p14:creationId xmlns:p14="http://schemas.microsoft.com/office/powerpoint/2010/main" val="2153375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What are the component parts of neighbourhood working?</a:t>
            </a:r>
            <a:endParaRPr lang="en-GB" sz="3200" dirty="0"/>
          </a:p>
        </p:txBody>
      </p:sp>
      <p:sp>
        <p:nvSpPr>
          <p:cNvPr id="3" name="Content Placeholder 2"/>
          <p:cNvSpPr>
            <a:spLocks noGrp="1"/>
          </p:cNvSpPr>
          <p:nvPr>
            <p:ph idx="1"/>
          </p:nvPr>
        </p:nvSpPr>
        <p:spPr/>
        <p:txBody>
          <a:bodyPr/>
          <a:lstStyle/>
          <a:p>
            <a:pPr marL="514350" indent="-514350">
              <a:buAutoNum type="arabicPeriod"/>
            </a:pPr>
            <a:r>
              <a:rPr lang="en-GB" sz="2000" dirty="0" smtClean="0">
                <a:solidFill>
                  <a:schemeClr val="bg1">
                    <a:lumMod val="50000"/>
                  </a:schemeClr>
                </a:solidFill>
              </a:rPr>
              <a:t>Community resilience</a:t>
            </a:r>
          </a:p>
          <a:p>
            <a:pPr marL="514350" indent="-514350">
              <a:buAutoNum type="arabicPeriod"/>
            </a:pPr>
            <a:r>
              <a:rPr lang="en-GB" sz="2000" dirty="0" smtClean="0">
                <a:solidFill>
                  <a:schemeClr val="bg1">
                    <a:lumMod val="50000"/>
                  </a:schemeClr>
                </a:solidFill>
              </a:rPr>
              <a:t>Health and care communities (aligned with practices)</a:t>
            </a:r>
          </a:p>
          <a:p>
            <a:pPr marL="514350" indent="-514350">
              <a:buAutoNum type="arabicPeriod"/>
            </a:pPr>
            <a:r>
              <a:rPr lang="en-GB" sz="2000" dirty="0" smtClean="0">
                <a:solidFill>
                  <a:schemeClr val="bg1">
                    <a:lumMod val="50000"/>
                  </a:schemeClr>
                </a:solidFill>
              </a:rPr>
              <a:t>Transfer of acute services</a:t>
            </a:r>
          </a:p>
          <a:p>
            <a:pPr>
              <a:buNone/>
            </a:pPr>
            <a:endParaRPr lang="en-GB" dirty="0"/>
          </a:p>
        </p:txBody>
      </p:sp>
    </p:spTree>
    <p:extLst>
      <p:ext uri="{BB962C8B-B14F-4D97-AF65-F5344CB8AC3E}">
        <p14:creationId xmlns:p14="http://schemas.microsoft.com/office/powerpoint/2010/main" val="34741123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What type of functions will be carried out within neighbourhoods?</a:t>
            </a:r>
            <a:endParaRPr lang="en-GB" sz="3200"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452645936"/>
              </p:ext>
            </p:extLst>
          </p:nvPr>
        </p:nvGraphicFramePr>
        <p:xfrm>
          <a:off x="467544" y="1556792"/>
          <a:ext cx="8229600" cy="4209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p:cNvSpPr txBox="1"/>
          <p:nvPr/>
        </p:nvSpPr>
        <p:spPr>
          <a:xfrm>
            <a:off x="611560" y="5877272"/>
            <a:ext cx="6912768" cy="461665"/>
          </a:xfrm>
          <a:prstGeom prst="rect">
            <a:avLst/>
          </a:prstGeom>
          <a:noFill/>
        </p:spPr>
        <p:txBody>
          <a:bodyPr wrap="square" rtlCol="0">
            <a:spAutoFit/>
          </a:bodyPr>
          <a:lstStyle/>
          <a:p>
            <a:r>
              <a:rPr lang="en-GB" sz="2400" dirty="0" smtClean="0">
                <a:solidFill>
                  <a:schemeClr val="bg1">
                    <a:lumMod val="50000"/>
                  </a:schemeClr>
                </a:solidFill>
              </a:rPr>
              <a:t>………….But this could look different in different areas!</a:t>
            </a:r>
            <a:endParaRPr lang="en-GB" sz="2400" dirty="0">
              <a:solidFill>
                <a:schemeClr val="bg1">
                  <a:lumMod val="50000"/>
                </a:schemeClr>
              </a:solidFill>
            </a:endParaRPr>
          </a:p>
        </p:txBody>
      </p:sp>
    </p:spTree>
    <p:extLst>
      <p:ext uri="{BB962C8B-B14F-4D97-AF65-F5344CB8AC3E}">
        <p14:creationId xmlns:p14="http://schemas.microsoft.com/office/powerpoint/2010/main" val="11156124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What areas will neighbourhoods cover?</a:t>
            </a:r>
            <a:endParaRPr lang="en-GB" sz="3200" dirty="0"/>
          </a:p>
        </p:txBody>
      </p:sp>
      <p:sp>
        <p:nvSpPr>
          <p:cNvPr id="3" name="Content Placeholder 2"/>
          <p:cNvSpPr>
            <a:spLocks noGrp="1"/>
          </p:cNvSpPr>
          <p:nvPr>
            <p:ph idx="1"/>
          </p:nvPr>
        </p:nvSpPr>
        <p:spPr/>
        <p:txBody>
          <a:bodyPr>
            <a:normAutofit/>
          </a:bodyPr>
          <a:lstStyle/>
          <a:p>
            <a:r>
              <a:rPr lang="en-GB" sz="2000" dirty="0" smtClean="0">
                <a:solidFill>
                  <a:schemeClr val="bg1">
                    <a:lumMod val="50000"/>
                  </a:schemeClr>
                </a:solidFill>
              </a:rPr>
              <a:t>The neighbourhoods will be based around  groups of practice populations (usually between 30k and 50k)  </a:t>
            </a:r>
          </a:p>
          <a:p>
            <a:r>
              <a:rPr lang="en-GB" sz="2000" dirty="0" smtClean="0">
                <a:solidFill>
                  <a:schemeClr val="bg1">
                    <a:lumMod val="50000"/>
                  </a:schemeClr>
                </a:solidFill>
              </a:rPr>
              <a:t>These should be ‘natural neighbours’ and make sense for those working in and with the community</a:t>
            </a:r>
          </a:p>
          <a:p>
            <a:r>
              <a:rPr lang="en-GB" sz="2000" dirty="0" smtClean="0">
                <a:solidFill>
                  <a:schemeClr val="bg1">
                    <a:lumMod val="50000"/>
                  </a:schemeClr>
                </a:solidFill>
              </a:rPr>
              <a:t>Three initial areas have been identified so far: Newport (2 practices), TELDOC (merger of 4 practices) and South Telford (6 practices) </a:t>
            </a:r>
          </a:p>
          <a:p>
            <a:r>
              <a:rPr lang="en-GB" sz="2000" dirty="0" smtClean="0">
                <a:solidFill>
                  <a:schemeClr val="bg1">
                    <a:lumMod val="50000"/>
                  </a:schemeClr>
                </a:solidFill>
              </a:rPr>
              <a:t>Other practices are in discussions with each other and the CCG   </a:t>
            </a:r>
            <a:endParaRPr lang="en-GB" sz="2000" dirty="0">
              <a:solidFill>
                <a:schemeClr val="bg1">
                  <a:lumMod val="50000"/>
                </a:schemeClr>
              </a:solidFill>
            </a:endParaRPr>
          </a:p>
        </p:txBody>
      </p:sp>
    </p:spTree>
    <p:extLst>
      <p:ext uri="{BB962C8B-B14F-4D97-AF65-F5344CB8AC3E}">
        <p14:creationId xmlns:p14="http://schemas.microsoft.com/office/powerpoint/2010/main" val="28847579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What outcomes will we hope to achieve ?</a:t>
            </a:r>
            <a:endParaRPr lang="en-GB" sz="3200" dirty="0"/>
          </a:p>
        </p:txBody>
      </p:sp>
      <p:sp>
        <p:nvSpPr>
          <p:cNvPr id="3" name="Content Placeholder 2"/>
          <p:cNvSpPr>
            <a:spLocks noGrp="1"/>
          </p:cNvSpPr>
          <p:nvPr>
            <p:ph idx="1"/>
          </p:nvPr>
        </p:nvSpPr>
        <p:spPr/>
        <p:txBody>
          <a:bodyPr>
            <a:normAutofit fontScale="92500" lnSpcReduction="10000"/>
          </a:bodyPr>
          <a:lstStyle/>
          <a:p>
            <a:r>
              <a:rPr lang="en-GB" sz="2600" dirty="0" smtClean="0">
                <a:solidFill>
                  <a:schemeClr val="bg1">
                    <a:lumMod val="50000"/>
                  </a:schemeClr>
                </a:solidFill>
              </a:rPr>
              <a:t>People know how and feel able to live well </a:t>
            </a:r>
          </a:p>
          <a:p>
            <a:r>
              <a:rPr lang="en-GB" sz="2600" dirty="0" smtClean="0">
                <a:solidFill>
                  <a:schemeClr val="bg1">
                    <a:lumMod val="50000"/>
                  </a:schemeClr>
                </a:solidFill>
              </a:rPr>
              <a:t>People feel connected with others -  with friends and support networks</a:t>
            </a:r>
          </a:p>
          <a:p>
            <a:r>
              <a:rPr lang="en-GB" sz="2600" dirty="0" smtClean="0">
                <a:solidFill>
                  <a:schemeClr val="bg1">
                    <a:lumMod val="50000"/>
                  </a:schemeClr>
                </a:solidFill>
              </a:rPr>
              <a:t>People have confidence to know, when their health concern is beyond their knowledge &amp; skills, how to get support that is easy and proportionate to what their needs are</a:t>
            </a:r>
          </a:p>
          <a:p>
            <a:r>
              <a:rPr lang="en-GB" sz="2600" dirty="0" smtClean="0">
                <a:solidFill>
                  <a:schemeClr val="bg1">
                    <a:lumMod val="50000"/>
                  </a:schemeClr>
                </a:solidFill>
              </a:rPr>
              <a:t>Our Care services enable and empower patients rather than create dependency</a:t>
            </a:r>
          </a:p>
          <a:p>
            <a:r>
              <a:rPr lang="en-GB" sz="2600" dirty="0" smtClean="0">
                <a:solidFill>
                  <a:schemeClr val="bg1">
                    <a:lumMod val="50000"/>
                  </a:schemeClr>
                </a:solidFill>
              </a:rPr>
              <a:t>Our Care system delivers care right first time – better for patients and better for the system</a:t>
            </a:r>
          </a:p>
          <a:p>
            <a:r>
              <a:rPr lang="en-GB" sz="2600" dirty="0" smtClean="0">
                <a:solidFill>
                  <a:schemeClr val="bg1">
                    <a:lumMod val="50000"/>
                  </a:schemeClr>
                </a:solidFill>
              </a:rPr>
              <a:t>Our Care services are able to deliver care in the most efficient way across the system – support the shift in care</a:t>
            </a:r>
          </a:p>
          <a:p>
            <a:endParaRPr lang="en-GB" dirty="0">
              <a:solidFill>
                <a:schemeClr val="bg1">
                  <a:lumMod val="50000"/>
                </a:schemeClr>
              </a:solidFill>
            </a:endParaRPr>
          </a:p>
        </p:txBody>
      </p:sp>
    </p:spTree>
    <p:extLst>
      <p:ext uri="{BB962C8B-B14F-4D97-AF65-F5344CB8AC3E}">
        <p14:creationId xmlns:p14="http://schemas.microsoft.com/office/powerpoint/2010/main" val="3194930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340768"/>
            <a:ext cx="8229600" cy="1143000"/>
          </a:xfrm>
        </p:spPr>
        <p:txBody>
          <a:bodyPr>
            <a:normAutofit/>
          </a:bodyPr>
          <a:lstStyle/>
          <a:p>
            <a:pPr algn="l"/>
            <a:r>
              <a:rPr lang="en-GB" sz="3200" dirty="0" smtClean="0"/>
              <a:t>2. Priorities in each of the four neighbourhoods</a:t>
            </a:r>
            <a:endParaRPr lang="en-GB"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Newport Neighbourhood (</a:t>
            </a:r>
            <a:r>
              <a:rPr lang="en-GB" sz="3200" dirty="0" err="1" smtClean="0"/>
              <a:t>approx</a:t>
            </a:r>
            <a:r>
              <a:rPr lang="en-GB" sz="3200" dirty="0" smtClean="0"/>
              <a:t> 33,000 population)</a:t>
            </a:r>
            <a:endParaRPr lang="en-GB" sz="3200"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484784"/>
            <a:ext cx="8424936"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5055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Newport: Priorities for action</a:t>
            </a:r>
            <a:endParaRPr lang="en-GB" sz="3200" dirty="0"/>
          </a:p>
        </p:txBody>
      </p:sp>
      <p:sp>
        <p:nvSpPr>
          <p:cNvPr id="3" name="Content Placeholder 2"/>
          <p:cNvSpPr>
            <a:spLocks noGrp="1"/>
          </p:cNvSpPr>
          <p:nvPr>
            <p:ph idx="1"/>
          </p:nvPr>
        </p:nvSpPr>
        <p:spPr/>
        <p:txBody>
          <a:bodyPr>
            <a:normAutofit/>
          </a:bodyPr>
          <a:lstStyle/>
          <a:p>
            <a:r>
              <a:rPr lang="en-GB" sz="2000" dirty="0" smtClean="0">
                <a:solidFill>
                  <a:schemeClr val="bg1">
                    <a:lumMod val="50000"/>
                  </a:schemeClr>
                </a:solidFill>
              </a:rPr>
              <a:t>Integration of nursing, therapy and care workforce across a single area</a:t>
            </a:r>
          </a:p>
          <a:p>
            <a:r>
              <a:rPr lang="en-GB" sz="2000" dirty="0" smtClean="0">
                <a:solidFill>
                  <a:schemeClr val="bg1">
                    <a:lumMod val="50000"/>
                  </a:schemeClr>
                </a:solidFill>
              </a:rPr>
              <a:t>Utilise a different model of care based on </a:t>
            </a:r>
            <a:r>
              <a:rPr lang="en-GB" sz="2000" dirty="0" err="1" smtClean="0">
                <a:solidFill>
                  <a:schemeClr val="bg1">
                    <a:lumMod val="50000"/>
                  </a:schemeClr>
                </a:solidFill>
              </a:rPr>
              <a:t>Buurtzorg</a:t>
            </a:r>
            <a:r>
              <a:rPr lang="en-GB" sz="2000" dirty="0" smtClean="0">
                <a:solidFill>
                  <a:schemeClr val="bg1">
                    <a:lumMod val="50000"/>
                  </a:schemeClr>
                </a:solidFill>
              </a:rPr>
              <a:t> principles</a:t>
            </a:r>
          </a:p>
          <a:p>
            <a:r>
              <a:rPr lang="en-GB" sz="2000" dirty="0" smtClean="0">
                <a:solidFill>
                  <a:schemeClr val="bg1">
                    <a:lumMod val="50000"/>
                  </a:schemeClr>
                </a:solidFill>
              </a:rPr>
              <a:t>Align dementia related services with the practice</a:t>
            </a:r>
          </a:p>
          <a:p>
            <a:r>
              <a:rPr lang="en-GB" sz="2000" dirty="0" smtClean="0">
                <a:solidFill>
                  <a:schemeClr val="bg1">
                    <a:lumMod val="50000"/>
                  </a:schemeClr>
                </a:solidFill>
              </a:rPr>
              <a:t>Map and better utilise community assets (including local buildings), accessed initially through social prescribing</a:t>
            </a:r>
          </a:p>
          <a:p>
            <a:r>
              <a:rPr lang="en-GB" sz="2000" dirty="0" smtClean="0">
                <a:solidFill>
                  <a:schemeClr val="bg1">
                    <a:lumMod val="50000"/>
                  </a:schemeClr>
                </a:solidFill>
              </a:rPr>
              <a:t>Develop the local offer within this market town, including range of diagnostics and outpatient clinics</a:t>
            </a:r>
          </a:p>
          <a:p>
            <a:r>
              <a:rPr lang="en-GB" sz="2000" dirty="0" smtClean="0">
                <a:solidFill>
                  <a:schemeClr val="bg1">
                    <a:lumMod val="50000"/>
                  </a:schemeClr>
                </a:solidFill>
              </a:rPr>
              <a:t>Better support to residential homes</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6008977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South Telford Neighbourhood (</a:t>
            </a:r>
            <a:r>
              <a:rPr lang="en-GB" sz="3200" dirty="0" err="1" smtClean="0"/>
              <a:t>approx</a:t>
            </a:r>
            <a:r>
              <a:rPr lang="en-GB" sz="3200" dirty="0" smtClean="0"/>
              <a:t> 44,000 population)</a:t>
            </a:r>
            <a:endParaRPr lang="en-GB" sz="3200"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412776"/>
            <a:ext cx="8280920"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22174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South Telford: Priorities for action</a:t>
            </a:r>
            <a:endParaRPr lang="en-GB" sz="3200" dirty="0"/>
          </a:p>
        </p:txBody>
      </p:sp>
      <p:sp>
        <p:nvSpPr>
          <p:cNvPr id="3" name="Content Placeholder 2"/>
          <p:cNvSpPr>
            <a:spLocks noGrp="1"/>
          </p:cNvSpPr>
          <p:nvPr>
            <p:ph idx="1"/>
          </p:nvPr>
        </p:nvSpPr>
        <p:spPr/>
        <p:txBody>
          <a:bodyPr/>
          <a:lstStyle/>
          <a:p>
            <a:r>
              <a:rPr lang="en-GB" sz="2000" dirty="0" smtClean="0">
                <a:solidFill>
                  <a:schemeClr val="bg1">
                    <a:lumMod val="50000"/>
                  </a:schemeClr>
                </a:solidFill>
              </a:rPr>
              <a:t>Integration of health and social care teams</a:t>
            </a:r>
          </a:p>
          <a:p>
            <a:r>
              <a:rPr lang="en-GB" sz="2000" dirty="0" smtClean="0">
                <a:solidFill>
                  <a:schemeClr val="bg1">
                    <a:lumMod val="50000"/>
                  </a:schemeClr>
                </a:solidFill>
              </a:rPr>
              <a:t>Greater involvement of drug and alcohol services </a:t>
            </a:r>
          </a:p>
          <a:p>
            <a:r>
              <a:rPr lang="en-GB" sz="2000" dirty="0" smtClean="0">
                <a:solidFill>
                  <a:schemeClr val="bg1">
                    <a:lumMod val="50000"/>
                  </a:schemeClr>
                </a:solidFill>
              </a:rPr>
              <a:t>Consideration of those aged 0-5, initially through improved alignment of health visiting</a:t>
            </a:r>
          </a:p>
          <a:p>
            <a:r>
              <a:rPr lang="en-GB" sz="2000" dirty="0" smtClean="0">
                <a:solidFill>
                  <a:schemeClr val="bg1">
                    <a:lumMod val="50000"/>
                  </a:schemeClr>
                </a:solidFill>
              </a:rPr>
              <a:t>Implementation of  creative support planning and other links with local authority teams</a:t>
            </a:r>
          </a:p>
          <a:p>
            <a:endParaRPr lang="en-GB" dirty="0" smtClean="0"/>
          </a:p>
          <a:p>
            <a:endParaRPr lang="en-GB" dirty="0"/>
          </a:p>
        </p:txBody>
      </p:sp>
    </p:spTree>
    <p:extLst>
      <p:ext uri="{BB962C8B-B14F-4D97-AF65-F5344CB8AC3E}">
        <p14:creationId xmlns:p14="http://schemas.microsoft.com/office/powerpoint/2010/main" val="11673907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TELDOC: Trinity, </a:t>
            </a:r>
            <a:r>
              <a:rPr lang="en-GB" sz="3200" dirty="0" err="1" smtClean="0"/>
              <a:t>Lawley</a:t>
            </a:r>
            <a:r>
              <a:rPr lang="en-GB" sz="3200" dirty="0" smtClean="0"/>
              <a:t>, </a:t>
            </a:r>
            <a:r>
              <a:rPr lang="en-GB" sz="3200" dirty="0" err="1" smtClean="0"/>
              <a:t>Dawley</a:t>
            </a:r>
            <a:r>
              <a:rPr lang="en-GB" sz="3200" dirty="0" smtClean="0"/>
              <a:t> and </a:t>
            </a:r>
            <a:r>
              <a:rPr lang="en-GB" sz="3200" dirty="0" err="1" smtClean="0"/>
              <a:t>Oakengates</a:t>
            </a:r>
            <a:endParaRPr lang="en-GB" sz="3200"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371335" y="1600200"/>
            <a:ext cx="640133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77928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TELDOC: Priorities for action</a:t>
            </a:r>
            <a:endParaRPr lang="en-GB" sz="3200" dirty="0"/>
          </a:p>
        </p:txBody>
      </p:sp>
      <p:sp>
        <p:nvSpPr>
          <p:cNvPr id="3" name="Content Placeholder 2"/>
          <p:cNvSpPr>
            <a:spLocks noGrp="1"/>
          </p:cNvSpPr>
          <p:nvPr>
            <p:ph idx="1"/>
          </p:nvPr>
        </p:nvSpPr>
        <p:spPr/>
        <p:txBody>
          <a:bodyPr>
            <a:normAutofit/>
          </a:bodyPr>
          <a:lstStyle/>
          <a:p>
            <a:r>
              <a:rPr lang="en-GB" sz="2000" dirty="0" smtClean="0">
                <a:solidFill>
                  <a:schemeClr val="bg1">
                    <a:lumMod val="50000"/>
                  </a:schemeClr>
                </a:solidFill>
              </a:rPr>
              <a:t>Merger of the four practices by April 2017</a:t>
            </a:r>
          </a:p>
          <a:p>
            <a:r>
              <a:rPr lang="en-GB" sz="2000" dirty="0" smtClean="0">
                <a:solidFill>
                  <a:schemeClr val="bg1">
                    <a:lumMod val="50000"/>
                  </a:schemeClr>
                </a:solidFill>
              </a:rPr>
              <a:t>Social prescribing</a:t>
            </a:r>
          </a:p>
          <a:p>
            <a:r>
              <a:rPr lang="en-GB" sz="2000" dirty="0" smtClean="0">
                <a:solidFill>
                  <a:schemeClr val="bg1">
                    <a:lumMod val="50000"/>
                  </a:schemeClr>
                </a:solidFill>
              </a:rPr>
              <a:t>Considering integration of health and social care</a:t>
            </a:r>
          </a:p>
          <a:p>
            <a:r>
              <a:rPr lang="en-GB" sz="2000" dirty="0" smtClean="0">
                <a:solidFill>
                  <a:schemeClr val="bg1">
                    <a:lumMod val="50000"/>
                  </a:schemeClr>
                </a:solidFill>
              </a:rPr>
              <a:t>Improved urgent response for their patients</a:t>
            </a:r>
          </a:p>
          <a:p>
            <a:r>
              <a:rPr lang="en-GB" sz="2000" dirty="0" smtClean="0">
                <a:solidFill>
                  <a:schemeClr val="bg1">
                    <a:lumMod val="50000"/>
                  </a:schemeClr>
                </a:solidFill>
              </a:rPr>
              <a:t>Provider of speciality based medicine to support the left shift </a:t>
            </a:r>
            <a:endParaRPr lang="en-GB" sz="2000" dirty="0">
              <a:solidFill>
                <a:schemeClr val="bg1">
                  <a:lumMod val="50000"/>
                </a:schemeClr>
              </a:solidFill>
            </a:endParaRPr>
          </a:p>
        </p:txBody>
      </p:sp>
    </p:spTree>
    <p:extLst>
      <p:ext uri="{BB962C8B-B14F-4D97-AF65-F5344CB8AC3E}">
        <p14:creationId xmlns:p14="http://schemas.microsoft.com/office/powerpoint/2010/main" val="33562499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Locality 4 (for planning purposes only)</a:t>
            </a:r>
            <a:endParaRPr lang="en-GB" sz="3200"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371335" y="1600200"/>
            <a:ext cx="640133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54692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What additional resource will be required to support this change</a:t>
            </a:r>
            <a:endParaRPr lang="en-GB" sz="3200" dirty="0"/>
          </a:p>
        </p:txBody>
      </p:sp>
      <p:sp>
        <p:nvSpPr>
          <p:cNvPr id="3" name="Content Placeholder 2"/>
          <p:cNvSpPr>
            <a:spLocks noGrp="1"/>
          </p:cNvSpPr>
          <p:nvPr>
            <p:ph idx="1"/>
          </p:nvPr>
        </p:nvSpPr>
        <p:spPr/>
        <p:txBody>
          <a:bodyPr>
            <a:normAutofit/>
          </a:bodyPr>
          <a:lstStyle/>
          <a:p>
            <a:r>
              <a:rPr lang="en-GB" sz="2000" dirty="0" smtClean="0">
                <a:solidFill>
                  <a:schemeClr val="bg1">
                    <a:lumMod val="50000"/>
                  </a:schemeClr>
                </a:solidFill>
              </a:rPr>
              <a:t>Significant increase in community healthcare provision will be needed: Moving to the </a:t>
            </a:r>
            <a:r>
              <a:rPr lang="en-GB" sz="2000" dirty="0" err="1" smtClean="0">
                <a:solidFill>
                  <a:schemeClr val="bg1">
                    <a:lumMod val="50000"/>
                  </a:schemeClr>
                </a:solidFill>
              </a:rPr>
              <a:t>Buurtzorg</a:t>
            </a:r>
            <a:r>
              <a:rPr lang="en-GB" sz="2000" dirty="0" smtClean="0">
                <a:solidFill>
                  <a:schemeClr val="bg1">
                    <a:lumMod val="50000"/>
                  </a:schemeClr>
                </a:solidFill>
              </a:rPr>
              <a:t> model would suggest workforce needs to increase between two or three times </a:t>
            </a:r>
          </a:p>
          <a:p>
            <a:r>
              <a:rPr lang="en-GB" sz="2000" dirty="0" smtClean="0">
                <a:solidFill>
                  <a:schemeClr val="bg1">
                    <a:lumMod val="50000"/>
                  </a:schemeClr>
                </a:solidFill>
              </a:rPr>
              <a:t>Investment to adapt existing facilities in community settings</a:t>
            </a:r>
          </a:p>
          <a:p>
            <a:r>
              <a:rPr lang="en-GB" sz="2000" dirty="0" smtClean="0">
                <a:solidFill>
                  <a:schemeClr val="bg1">
                    <a:lumMod val="50000"/>
                  </a:schemeClr>
                </a:solidFill>
              </a:rPr>
              <a:t>Additional support from experts and ‘hands on’ support to manage the change</a:t>
            </a:r>
          </a:p>
          <a:p>
            <a:r>
              <a:rPr lang="en-GB" sz="2000" dirty="0" smtClean="0">
                <a:solidFill>
                  <a:schemeClr val="bg1">
                    <a:lumMod val="50000"/>
                  </a:schemeClr>
                </a:solidFill>
              </a:rPr>
              <a:t>Investment to support sustainable change in community capacity </a:t>
            </a:r>
          </a:p>
          <a:p>
            <a:r>
              <a:rPr lang="en-GB" sz="2000" dirty="0" smtClean="0">
                <a:solidFill>
                  <a:schemeClr val="bg1">
                    <a:lumMod val="50000"/>
                  </a:schemeClr>
                </a:solidFill>
              </a:rPr>
              <a:t>Resource needed to support ABCD</a:t>
            </a:r>
          </a:p>
          <a:p>
            <a:r>
              <a:rPr lang="en-GB" sz="2000" dirty="0" smtClean="0">
                <a:solidFill>
                  <a:schemeClr val="bg1">
                    <a:lumMod val="50000"/>
                  </a:schemeClr>
                </a:solidFill>
              </a:rPr>
              <a:t>Properly resourced communication and engagement programme</a:t>
            </a:r>
          </a:p>
        </p:txBody>
      </p:sp>
    </p:spTree>
    <p:extLst>
      <p:ext uri="{BB962C8B-B14F-4D97-AF65-F5344CB8AC3E}">
        <p14:creationId xmlns:p14="http://schemas.microsoft.com/office/powerpoint/2010/main" val="7077206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80728"/>
            <a:ext cx="8229600" cy="1143000"/>
          </a:xfrm>
        </p:spPr>
        <p:txBody>
          <a:bodyPr>
            <a:normAutofit/>
          </a:bodyPr>
          <a:lstStyle/>
          <a:p>
            <a:pPr algn="l"/>
            <a:r>
              <a:rPr lang="en-GB" sz="3200" dirty="0" smtClean="0"/>
              <a:t>3. Progress to date </a:t>
            </a:r>
            <a:endParaRPr lang="en-GB" sz="3200"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493113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The Project </a:t>
            </a:r>
            <a:r>
              <a:rPr lang="en-GB" sz="3200" dirty="0"/>
              <a:t>G</a:t>
            </a:r>
            <a:r>
              <a:rPr lang="en-GB" sz="3200" dirty="0" smtClean="0"/>
              <a:t>roup</a:t>
            </a:r>
            <a:endParaRPr lang="en-GB"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0177662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29377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The PMO approach</a:t>
            </a:r>
            <a:endParaRPr lang="en-GB" sz="3200"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899592" y="1160515"/>
            <a:ext cx="7488831" cy="5303345"/>
          </a:xfrm>
          <a:prstGeom prst="rect">
            <a:avLst/>
          </a:prstGeom>
          <a:noFill/>
          <a:ln w="9525">
            <a:noFill/>
            <a:miter lim="800000"/>
            <a:headEnd/>
            <a:tailEnd/>
          </a:ln>
        </p:spPr>
      </p:pic>
    </p:spTree>
    <p:extLst>
      <p:ext uri="{BB962C8B-B14F-4D97-AF65-F5344CB8AC3E}">
        <p14:creationId xmlns:p14="http://schemas.microsoft.com/office/powerpoint/2010/main" val="13061603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dirty="0" smtClean="0"/>
              <a:t>Progress to date</a:t>
            </a:r>
            <a:endParaRPr lang="en-GB" sz="3200" dirty="0"/>
          </a:p>
        </p:txBody>
      </p:sp>
      <p:sp>
        <p:nvSpPr>
          <p:cNvPr id="3" name="Content Placeholder 2"/>
          <p:cNvSpPr>
            <a:spLocks noGrp="1"/>
          </p:cNvSpPr>
          <p:nvPr>
            <p:ph idx="1"/>
          </p:nvPr>
        </p:nvSpPr>
        <p:spPr>
          <a:xfrm>
            <a:off x="457200" y="1340768"/>
            <a:ext cx="8229600" cy="4785395"/>
          </a:xfrm>
        </p:spPr>
        <p:txBody>
          <a:bodyPr>
            <a:noAutofit/>
          </a:bodyPr>
          <a:lstStyle/>
          <a:p>
            <a:r>
              <a:rPr lang="en-GB" sz="2000" dirty="0" smtClean="0">
                <a:solidFill>
                  <a:schemeClr val="bg1">
                    <a:lumMod val="50000"/>
                  </a:schemeClr>
                </a:solidFill>
              </a:rPr>
              <a:t>Project group established</a:t>
            </a:r>
          </a:p>
          <a:p>
            <a:r>
              <a:rPr lang="en-GB" sz="2000" dirty="0" smtClean="0">
                <a:solidFill>
                  <a:schemeClr val="bg1">
                    <a:lumMod val="50000"/>
                  </a:schemeClr>
                </a:solidFill>
              </a:rPr>
              <a:t>PMO with clear associated projects </a:t>
            </a:r>
          </a:p>
          <a:p>
            <a:r>
              <a:rPr lang="en-GB" sz="2000" dirty="0" smtClean="0">
                <a:solidFill>
                  <a:schemeClr val="bg1">
                    <a:lumMod val="50000"/>
                  </a:schemeClr>
                </a:solidFill>
              </a:rPr>
              <a:t>Work progressing with Public World (partners to </a:t>
            </a:r>
            <a:r>
              <a:rPr lang="en-GB" sz="2000" dirty="0" err="1" smtClean="0">
                <a:solidFill>
                  <a:schemeClr val="bg1">
                    <a:lumMod val="50000"/>
                  </a:schemeClr>
                </a:solidFill>
              </a:rPr>
              <a:t>Buurtzorg</a:t>
            </a:r>
            <a:r>
              <a:rPr lang="en-GB" sz="2000" dirty="0" smtClean="0">
                <a:solidFill>
                  <a:schemeClr val="bg1">
                    <a:lumMod val="50000"/>
                  </a:schemeClr>
                </a:solidFill>
              </a:rPr>
              <a:t> Netherlands) and the Newport neighbourhood</a:t>
            </a:r>
          </a:p>
          <a:p>
            <a:r>
              <a:rPr lang="en-GB" sz="2000" dirty="0" smtClean="0">
                <a:solidFill>
                  <a:schemeClr val="bg1">
                    <a:lumMod val="50000"/>
                  </a:schemeClr>
                </a:solidFill>
              </a:rPr>
              <a:t>Change of working in the Council and CCG so this becomes our ‘day job’</a:t>
            </a:r>
          </a:p>
          <a:p>
            <a:r>
              <a:rPr lang="en-GB" sz="2000" dirty="0" smtClean="0">
                <a:solidFill>
                  <a:schemeClr val="bg1">
                    <a:lumMod val="50000"/>
                  </a:schemeClr>
                </a:solidFill>
              </a:rPr>
              <a:t>Asset mapping to begin in Newport asap</a:t>
            </a:r>
          </a:p>
          <a:p>
            <a:r>
              <a:rPr lang="en-GB" sz="2000" dirty="0" smtClean="0">
                <a:solidFill>
                  <a:schemeClr val="bg1">
                    <a:lumMod val="50000"/>
                  </a:schemeClr>
                </a:solidFill>
              </a:rPr>
              <a:t>Roll out of social prescribing to start in Newport</a:t>
            </a:r>
          </a:p>
          <a:p>
            <a:r>
              <a:rPr lang="en-GB" sz="2000" dirty="0" smtClean="0">
                <a:solidFill>
                  <a:schemeClr val="bg1">
                    <a:lumMod val="50000"/>
                  </a:schemeClr>
                </a:solidFill>
              </a:rPr>
              <a:t>Implementation of diabetes and respiratory pathways (from the clinical design group) has begun </a:t>
            </a:r>
          </a:p>
          <a:p>
            <a:r>
              <a:rPr lang="en-GB" sz="2000" dirty="0" smtClean="0">
                <a:solidFill>
                  <a:schemeClr val="bg1">
                    <a:lumMod val="50000"/>
                  </a:schemeClr>
                </a:solidFill>
              </a:rPr>
              <a:t>Nursing Staff in </a:t>
            </a:r>
            <a:r>
              <a:rPr lang="en-GB" sz="2000" dirty="0" err="1" smtClean="0">
                <a:solidFill>
                  <a:schemeClr val="bg1">
                    <a:lumMod val="50000"/>
                  </a:schemeClr>
                </a:solidFill>
              </a:rPr>
              <a:t>Shrop</a:t>
            </a:r>
            <a:r>
              <a:rPr lang="en-GB" sz="2000" dirty="0" smtClean="0">
                <a:solidFill>
                  <a:schemeClr val="bg1">
                    <a:lumMod val="50000"/>
                  </a:schemeClr>
                </a:solidFill>
              </a:rPr>
              <a:t> Com identified who will align with some neighbourhoods</a:t>
            </a:r>
          </a:p>
          <a:p>
            <a:r>
              <a:rPr lang="en-GB" sz="2000" dirty="0" smtClean="0">
                <a:solidFill>
                  <a:schemeClr val="bg1">
                    <a:lumMod val="50000"/>
                  </a:schemeClr>
                </a:solidFill>
              </a:rPr>
              <a:t>Discussion with the Health and Wellbeing Board</a:t>
            </a:r>
            <a:endParaRPr lang="en-GB" sz="2000" dirty="0">
              <a:solidFill>
                <a:schemeClr val="bg1">
                  <a:lumMod val="50000"/>
                </a:schemeClr>
              </a:solidFill>
            </a:endParaRPr>
          </a:p>
        </p:txBody>
      </p:sp>
    </p:spTree>
    <p:extLst>
      <p:ext uri="{BB962C8B-B14F-4D97-AF65-F5344CB8AC3E}">
        <p14:creationId xmlns:p14="http://schemas.microsoft.com/office/powerpoint/2010/main" val="10725235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602</TotalTime>
  <Words>1340</Words>
  <Application>Microsoft Office PowerPoint</Application>
  <PresentationFormat>On-screen Show (4:3)</PresentationFormat>
  <Paragraphs>135</Paragraphs>
  <Slides>22</Slides>
  <Notes>9</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Neighbourhood Working</vt:lpstr>
      <vt:lpstr>Scrutiny Committee</vt:lpstr>
      <vt:lpstr>1. Introducing the approach: Telford and Wrekin Model of Care</vt:lpstr>
      <vt:lpstr>Who could be involved in neighbourhood working?</vt:lpstr>
      <vt:lpstr>What is our approach to developing neighbourhoods</vt:lpstr>
      <vt:lpstr>What are the component parts of neighbourhood working?</vt:lpstr>
      <vt:lpstr>What type of functions will be carried out within neighbourhoods?</vt:lpstr>
      <vt:lpstr>What areas will neighbourhoods cover?</vt:lpstr>
      <vt:lpstr>What outcomes will we hope to achieve ?</vt:lpstr>
      <vt:lpstr>2. Priorities in each of the four neighbourhoods</vt:lpstr>
      <vt:lpstr>Newport Neighbourhood (approx 33,000 population)</vt:lpstr>
      <vt:lpstr>Newport: Priorities for action</vt:lpstr>
      <vt:lpstr>South Telford Neighbourhood (approx 44,000 population)</vt:lpstr>
      <vt:lpstr>South Telford: Priorities for action</vt:lpstr>
      <vt:lpstr>TELDOC: Trinity, Lawley, Dawley and Oakengates</vt:lpstr>
      <vt:lpstr>TELDOC: Priorities for action</vt:lpstr>
      <vt:lpstr>Locality 4 (for planning purposes only)</vt:lpstr>
      <vt:lpstr>What additional resource will be required to support this change</vt:lpstr>
      <vt:lpstr>3. Progress to date </vt:lpstr>
      <vt:lpstr>The Project Group</vt:lpstr>
      <vt:lpstr>The PMO approach</vt:lpstr>
      <vt:lpstr>Progress to date</vt:lpstr>
    </vt:vector>
  </TitlesOfParts>
  <Company>NHS CCG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Neighbourhood Teams</dc:title>
  <dc:creator>Anna Hammond</dc:creator>
  <cp:lastModifiedBy>Tangye, Jessica</cp:lastModifiedBy>
  <cp:revision>54</cp:revision>
  <cp:lastPrinted>2016-12-06T09:15:38Z</cp:lastPrinted>
  <dcterms:created xsi:type="dcterms:W3CDTF">2016-08-18T12:30:45Z</dcterms:created>
  <dcterms:modified xsi:type="dcterms:W3CDTF">2016-12-06T09:20:34Z</dcterms:modified>
</cp:coreProperties>
</file>