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22"/>
  </p:handoutMasterIdLst>
  <p:sldIdLst>
    <p:sldId id="263" r:id="rId5"/>
    <p:sldId id="257" r:id="rId6"/>
    <p:sldId id="274" r:id="rId7"/>
    <p:sldId id="275" r:id="rId8"/>
    <p:sldId id="268" r:id="rId9"/>
    <p:sldId id="269" r:id="rId10"/>
    <p:sldId id="270" r:id="rId11"/>
    <p:sldId id="271" r:id="rId12"/>
    <p:sldId id="272" r:id="rId13"/>
    <p:sldId id="283" r:id="rId14"/>
    <p:sldId id="284" r:id="rId15"/>
    <p:sldId id="285" r:id="rId16"/>
    <p:sldId id="276" r:id="rId17"/>
    <p:sldId id="280" r:id="rId18"/>
    <p:sldId id="281" r:id="rId19"/>
    <p:sldId id="282" r:id="rId20"/>
    <p:sldId id="286" r:id="rId21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2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-10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5B71AB-9A66-4C50-8221-62097BBA2411}" type="datetimeFigureOut">
              <a:rPr lang="en-GB" smtClean="0"/>
              <a:pPr/>
              <a:t>07/12/2016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75C25-B3DA-4AA7-A5E2-054226D7997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7680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E51F0-0D96-400C-9DCE-34AE2197106A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D2690-EE02-4356-A855-3F8F315792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DC6B5D-8BE5-4263-A199-813EF3A37D34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C1A10-B03F-47FC-9920-4AAAE62568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8E917-ECD8-4319-9F1C-E6991F57B62E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656E0-0D72-4865-A63A-2710740C1C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A7754-FD57-4625-90F3-DB8CAF41BF3F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8A271-9EF0-44B5-9C96-9ED42268C9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92350-362D-42EC-95EC-8EC4634D6CA1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D44D0-EC94-4606-9601-DB6A2378E4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83E82-424F-4E97-868E-E62B956F8C47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DE979-158B-4460-85F8-8A99375BF5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505A2E-B8E2-4CD3-AB06-41AA50103A8F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352AF-BBEA-4CE0-8BAE-795E2CADFC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95153-940C-4A88-AF34-6A34FC0C5BA3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96661-CA2D-49E9-84A4-B778664E1A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A8EF7-25E6-426D-8DC2-5A927EABAD5B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EEE55-F504-4870-B49C-84EAD679F4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14D690-D938-4658-9581-361CA0DBFDE8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27EA3-2912-4536-B609-18FB32A395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DB2B6-D319-4D6C-A583-E35BBB3674EE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77B5E-7935-4426-852E-A8C2870815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3DC90D-3814-4B78-92D3-F214FA512E52}" type="datetimeFigureOut">
              <a:rPr lang="en-US"/>
              <a:pPr>
                <a:defRPr/>
              </a:pPr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6B5E3A6-BF55-4A41-BAB0-D6ACB17943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672029"/>
            <a:ext cx="7772400" cy="1470025"/>
          </a:xfrm>
        </p:spPr>
        <p:txBody>
          <a:bodyPr/>
          <a:lstStyle/>
          <a:p>
            <a:pPr eaLnBrk="1" hangingPunct="1"/>
            <a:r>
              <a:rPr lang="en-US" sz="3600" dirty="0" smtClean="0">
                <a:cs typeface="Arial" charset="0"/>
              </a:rPr>
              <a:t>Health &amp; Wellbeing Board:</a:t>
            </a:r>
            <a:br>
              <a:rPr lang="en-US" sz="3600" dirty="0" smtClean="0">
                <a:cs typeface="Arial" charset="0"/>
              </a:rPr>
            </a:br>
            <a:r>
              <a:rPr lang="en-US" sz="3600" dirty="0" smtClean="0">
                <a:cs typeface="Arial" charset="0"/>
              </a:rPr>
              <a:t>Priority </a:t>
            </a:r>
            <a:r>
              <a:rPr lang="en-US" sz="3600" dirty="0" err="1" smtClean="0">
                <a:cs typeface="Arial" charset="0"/>
              </a:rPr>
              <a:t>workstream</a:t>
            </a:r>
            <a:endParaRPr lang="en-US" sz="3600" dirty="0" smtClean="0">
              <a:cs typeface="Arial" charset="0"/>
            </a:endParaRPr>
          </a:p>
        </p:txBody>
      </p:sp>
      <p:sp>
        <p:nvSpPr>
          <p:cNvPr id="2051" name="Subtitle 2"/>
          <p:cNvSpPr>
            <a:spLocks noGrp="1"/>
          </p:cNvSpPr>
          <p:nvPr>
            <p:ph type="subTitle" idx="1"/>
          </p:nvPr>
        </p:nvSpPr>
        <p:spPr>
          <a:xfrm>
            <a:off x="1371600" y="2302525"/>
            <a:ext cx="6400800" cy="2699133"/>
          </a:xfrm>
        </p:spPr>
        <p:txBody>
          <a:bodyPr/>
          <a:lstStyle/>
          <a:p>
            <a:pPr eaLnBrk="1" hangingPunct="1"/>
            <a:r>
              <a:rPr lang="en-US" sz="2400" dirty="0" smtClean="0">
                <a:solidFill>
                  <a:schemeClr val="tx1"/>
                </a:solidFill>
                <a:cs typeface="Arial" charset="0"/>
              </a:rPr>
              <a:t>Healthy Lifestyles</a:t>
            </a:r>
          </a:p>
          <a:p>
            <a:pPr eaLnBrk="1" hangingPunct="1"/>
            <a:r>
              <a:rPr lang="en-US" sz="2400" dirty="0" smtClean="0">
                <a:solidFill>
                  <a:schemeClr val="tx1"/>
                </a:solidFill>
                <a:cs typeface="Arial" charset="0"/>
              </a:rPr>
              <a:t>Whole-systems approach to tackling excess weight</a:t>
            </a:r>
          </a:p>
          <a:p>
            <a:pPr eaLnBrk="1" hangingPunct="1"/>
            <a:endParaRPr lang="en-US" sz="2400" dirty="0" smtClean="0">
              <a:solidFill>
                <a:schemeClr val="tx1"/>
              </a:solidFill>
              <a:cs typeface="Arial" charset="0"/>
            </a:endParaRPr>
          </a:p>
          <a:p>
            <a:pPr eaLnBrk="1" hangingPunct="1"/>
            <a:r>
              <a:rPr lang="en-US" sz="2400" dirty="0" smtClean="0">
                <a:solidFill>
                  <a:schemeClr val="tx1"/>
                </a:solidFill>
                <a:cs typeface="Arial" charset="0"/>
              </a:rPr>
              <a:t>Louise Mills</a:t>
            </a:r>
          </a:p>
          <a:p>
            <a:pPr eaLnBrk="1" hangingPunct="1"/>
            <a:r>
              <a:rPr lang="en-US" sz="2400" dirty="0" smtClean="0">
                <a:solidFill>
                  <a:schemeClr val="tx1"/>
                </a:solidFill>
                <a:cs typeface="Arial" charset="0"/>
              </a:rPr>
              <a:t>Service Delivery Manager </a:t>
            </a:r>
          </a:p>
          <a:p>
            <a:pPr eaLnBrk="1" hangingPunct="1"/>
            <a:r>
              <a:rPr lang="en-US" sz="2400" dirty="0" smtClean="0">
                <a:solidFill>
                  <a:schemeClr val="tx1"/>
                </a:solidFill>
                <a:cs typeface="Arial" charset="0"/>
              </a:rPr>
              <a:t>Health Improvement</a:t>
            </a:r>
          </a:p>
          <a:p>
            <a:pPr eaLnBrk="1" hangingPunct="1"/>
            <a:endParaRPr lang="en-US" sz="2400" dirty="0" smtClean="0">
              <a:solidFill>
                <a:schemeClr val="tx1"/>
              </a:solidFill>
              <a:cs typeface="Arial" charset="0"/>
            </a:endParaRPr>
          </a:p>
        </p:txBody>
      </p:sp>
      <p:pic>
        <p:nvPicPr>
          <p:cNvPr id="2052" name="Picture 3" descr="a co-operative council logo RG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6088" y="5705475"/>
            <a:ext cx="73818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Telford &amp; Wrekin Council logo 09 (200 &amp; black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69075" y="5557838"/>
            <a:ext cx="2243138" cy="103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7"/>
          <p:cNvCxnSpPr/>
          <p:nvPr/>
        </p:nvCxnSpPr>
        <p:spPr>
          <a:xfrm rot="5400000" flipH="1" flipV="1">
            <a:off x="6015038" y="6073775"/>
            <a:ext cx="738188" cy="1587"/>
          </a:xfrm>
          <a:prstGeom prst="line">
            <a:avLst/>
          </a:prstGeom>
          <a:ln w="1905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0" y="5300663"/>
            <a:ext cx="9144000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454025" y="503238"/>
            <a:ext cx="8296275" cy="725487"/>
          </a:xfrm>
        </p:spPr>
        <p:txBody>
          <a:bodyPr/>
          <a:lstStyle/>
          <a:p>
            <a:pPr algn="l" eaLnBrk="1" hangingPunct="1"/>
            <a:r>
              <a:rPr lang="en-US" dirty="0" smtClean="0">
                <a:solidFill>
                  <a:srgbClr val="AC243C"/>
                </a:solidFill>
                <a:cs typeface="Arial" charset="0"/>
              </a:rPr>
              <a:t>For the Health &amp; Wellbeing Board to: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7108825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01" name="Subtitle 2"/>
          <p:cNvSpPr txBox="1">
            <a:spLocks/>
          </p:cNvSpPr>
          <p:nvPr/>
        </p:nvSpPr>
        <p:spPr bwMode="auto">
          <a:xfrm>
            <a:off x="454025" y="1228725"/>
            <a:ext cx="8296275" cy="468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800" dirty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 	Develop a shared understanding of the local excess weight issue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 	Identify and agree opportunities to provide systems leadership to   	secure collaboration in an area where despite efforts, progress is 	limited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To remain focused on practical actions that can make a real 	difference – actions that can be taken forward by the Health and 	Wellbeing Board, partners, officers, teams and communities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Each organisation around the table to own the issue and consider 	the role they can play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A nudge in the right direction.........     </a:t>
            </a:r>
            <a:endParaRPr lang="en-GB" sz="2000" dirty="0"/>
          </a:p>
          <a:p>
            <a:r>
              <a:rPr lang="en-US" sz="2000" dirty="0">
                <a:cs typeface="Arial" charset="0"/>
              </a:rPr>
              <a:t> </a:t>
            </a:r>
            <a:endParaRPr lang="en-US" sz="2000" baseline="30000" dirty="0">
              <a:cs typeface="Arial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454025" y="503238"/>
            <a:ext cx="8296275" cy="725487"/>
          </a:xfrm>
        </p:spPr>
        <p:txBody>
          <a:bodyPr/>
          <a:lstStyle/>
          <a:p>
            <a:pPr algn="l" eaLnBrk="1" hangingPunct="1"/>
            <a:r>
              <a:rPr lang="en-US" dirty="0" smtClean="0">
                <a:solidFill>
                  <a:srgbClr val="AC243C"/>
                </a:solidFill>
                <a:cs typeface="Arial" charset="0"/>
              </a:rPr>
              <a:t>Key messages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7108825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01" name="Subtitle 2"/>
          <p:cNvSpPr txBox="1">
            <a:spLocks/>
          </p:cNvSpPr>
          <p:nvPr/>
        </p:nvSpPr>
        <p:spPr bwMode="auto">
          <a:xfrm>
            <a:off x="454025" y="1228725"/>
            <a:ext cx="8296275" cy="468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800" dirty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 	Obesity is a complex issue. People that are obese or overweight 	tend to experience a number of issues, in addition to their weight, 	which present barriers to leading healthier lifestyles </a:t>
            </a:r>
          </a:p>
          <a:p>
            <a:pPr>
              <a:buClr>
                <a:srgbClr val="AC243C"/>
              </a:buClr>
            </a:pPr>
            <a:endParaRPr lang="en-GB" sz="2000" dirty="0" smtClean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It is essential for all partners to work together to tackle obesity and 	encourage people to live healthier lifestyles, given the complexity 	and scale of the issue</a:t>
            </a:r>
          </a:p>
          <a:p>
            <a:pPr>
              <a:buClr>
                <a:srgbClr val="AC243C"/>
              </a:buClr>
            </a:pPr>
            <a:endParaRPr lang="en-GB" sz="2000" dirty="0" smtClean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That the partnership approach to tackling obesity is strengthened 	across the public, private and voluntary sector in order to ensure </a:t>
            </a:r>
          </a:p>
          <a:p>
            <a:pPr>
              <a:buClr>
                <a:srgbClr val="AC243C"/>
              </a:buClr>
            </a:pPr>
            <a:r>
              <a:rPr lang="en-GB" sz="2000" dirty="0" smtClean="0"/>
              <a:t>	all organisations make the most effective use of their resources     </a:t>
            </a:r>
            <a:endParaRPr lang="en-US" sz="2000" baseline="30000" dirty="0">
              <a:cs typeface="Arial" charset="0"/>
            </a:endParaRP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454025" y="503238"/>
            <a:ext cx="8296275" cy="725487"/>
          </a:xfrm>
        </p:spPr>
        <p:txBody>
          <a:bodyPr/>
          <a:lstStyle/>
          <a:p>
            <a:pPr algn="l" eaLnBrk="1" hangingPunct="1"/>
            <a:r>
              <a:rPr lang="en-US" dirty="0" smtClean="0">
                <a:solidFill>
                  <a:srgbClr val="AC243C"/>
                </a:solidFill>
                <a:cs typeface="Arial" charset="0"/>
              </a:rPr>
              <a:t>What’s working well in Telford and </a:t>
            </a:r>
            <a:r>
              <a:rPr lang="en-US" dirty="0" err="1" smtClean="0">
                <a:solidFill>
                  <a:srgbClr val="AC243C"/>
                </a:solidFill>
                <a:cs typeface="Arial" charset="0"/>
              </a:rPr>
              <a:t>Wrekin</a:t>
            </a:r>
            <a:endParaRPr lang="en-US" dirty="0" smtClean="0">
              <a:solidFill>
                <a:srgbClr val="AC243C"/>
              </a:solidFill>
              <a:cs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7108825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01" name="Subtitle 2"/>
          <p:cNvSpPr txBox="1">
            <a:spLocks/>
          </p:cNvSpPr>
          <p:nvPr/>
        </p:nvSpPr>
        <p:spPr bwMode="auto">
          <a:xfrm>
            <a:off x="454025" y="1228725"/>
            <a:ext cx="8296275" cy="468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800" dirty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 	Personalised advice and support – good outcomes, in line with best 	practice and national guidance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>
                <a:cs typeface="Arial" charset="0"/>
              </a:rPr>
              <a:t> 	Support for the under 5’s – Healthy Mums, Healthy Start, 	Breastfeeding, parenting programmes, midwifery and Health 	Visiting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>
                <a:cs typeface="Arial" charset="0"/>
              </a:rPr>
              <a:t> 	A number of schools are delivering activities to support healthy 	eating and lifestyle choices (school meals and the sport premium)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>
                <a:cs typeface="Arial" charset="0"/>
              </a:rPr>
              <a:t> 	Parks, green space and good quality leisure provision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>
                <a:cs typeface="Arial" charset="0"/>
              </a:rPr>
              <a:t> 	Good engagement with planning teams and local workplaces (start 	of the journey – not yet seeing the impact)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>
                <a:cs typeface="Arial" charset="0"/>
              </a:rPr>
              <a:t> 	Transport team – Active Travel initiatives &amp; Walking and Cycling 	Strategy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>
                <a:cs typeface="Arial" charset="0"/>
              </a:rPr>
              <a:t> 	Many examples of innovative health improvement activity within our 	communities – often delivered at little or no cost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>
                <a:cs typeface="Arial" charset="0"/>
              </a:rPr>
              <a:t>  	MECC training and signposting </a:t>
            </a: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6434138" cy="0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348" y="357187"/>
            <a:ext cx="8798140" cy="5613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6434138" cy="0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024" y="366714"/>
            <a:ext cx="8493276" cy="5428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6434138" cy="0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0148" y="628650"/>
            <a:ext cx="8510152" cy="508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6434138" cy="0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025" y="472770"/>
            <a:ext cx="7960525" cy="5516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6434138" cy="0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4025" y="457200"/>
            <a:ext cx="8064524" cy="5567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454025" y="503238"/>
            <a:ext cx="8296275" cy="725487"/>
          </a:xfrm>
        </p:spPr>
        <p:txBody>
          <a:bodyPr/>
          <a:lstStyle/>
          <a:p>
            <a:pPr algn="l" eaLnBrk="1" hangingPunct="1"/>
            <a:r>
              <a:rPr lang="en-US" dirty="0" smtClean="0">
                <a:solidFill>
                  <a:srgbClr val="AC243C"/>
                </a:solidFill>
                <a:cs typeface="Arial" charset="0"/>
              </a:rPr>
              <a:t>Understanding the challenge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7108825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01" name="Subtitle 2"/>
          <p:cNvSpPr txBox="1">
            <a:spLocks/>
          </p:cNvSpPr>
          <p:nvPr/>
        </p:nvSpPr>
        <p:spPr bwMode="auto">
          <a:xfrm>
            <a:off x="454025" y="1228725"/>
            <a:ext cx="8296275" cy="504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800" dirty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</a:t>
            </a:r>
            <a:r>
              <a:rPr lang="en-GB" dirty="0" smtClean="0"/>
              <a:t>We already have an understanding of the local prevalence of overweight 	and obesity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dirty="0" smtClean="0"/>
              <a:t> 	Obesity does not affect all groups equally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dirty="0" smtClean="0"/>
              <a:t> 	Obesity is more common among: people from more deprived areas, 	older age groups, some black and minority ethnic groups , people with 	disabilities</a:t>
            </a:r>
          </a:p>
          <a:p>
            <a:pPr>
              <a:buClr>
                <a:srgbClr val="AC243C"/>
              </a:buClr>
            </a:pPr>
            <a:endParaRPr lang="en-GB" sz="2000" dirty="0" smtClean="0"/>
          </a:p>
          <a:p>
            <a:pPr>
              <a:buClr>
                <a:srgbClr val="AC243C"/>
              </a:buClr>
            </a:pPr>
            <a:r>
              <a:rPr lang="en-GB" dirty="0" smtClean="0"/>
              <a:t>Next steps:</a:t>
            </a:r>
          </a:p>
          <a:p>
            <a:pPr>
              <a:buClr>
                <a:srgbClr val="AC243C"/>
              </a:buClr>
            </a:pPr>
            <a:endParaRPr lang="en-GB" dirty="0" smtClean="0"/>
          </a:p>
          <a:p>
            <a:pPr>
              <a:buClr>
                <a:srgbClr val="AC243C"/>
              </a:buClr>
              <a:buFont typeface="Arial" pitchFamily="34" charset="0"/>
              <a:buChar char="•"/>
            </a:pPr>
            <a:r>
              <a:rPr lang="en-GB" dirty="0" smtClean="0"/>
              <a:t> 	Further analysis to identify the priority groups who drive the costs</a:t>
            </a:r>
          </a:p>
          <a:p>
            <a:pPr>
              <a:buClr>
                <a:srgbClr val="AC243C"/>
              </a:buClr>
              <a:buFont typeface="Arial" pitchFamily="34" charset="0"/>
              <a:buChar char="•"/>
            </a:pPr>
            <a:r>
              <a:rPr lang="en-GB" dirty="0" smtClean="0"/>
              <a:t> 	Further work required to understand why Telford and Wrekin are 	amongst the worse areas in the country for obesity  </a:t>
            </a:r>
          </a:p>
          <a:p>
            <a:pPr>
              <a:buClr>
                <a:srgbClr val="AC243C"/>
              </a:buClr>
              <a:buFont typeface="Arial" pitchFamily="34" charset="0"/>
              <a:buChar char="•"/>
            </a:pPr>
            <a:r>
              <a:rPr lang="en-GB" dirty="0" smtClean="0"/>
              <a:t>  	This will include: exploring the relationship between obesity and </a:t>
            </a:r>
          </a:p>
          <a:p>
            <a:pPr>
              <a:buClr>
                <a:srgbClr val="AC243C"/>
              </a:buClr>
            </a:pPr>
            <a:r>
              <a:rPr lang="en-GB" dirty="0" smtClean="0"/>
              <a:t>	deprivation, educational attainment and additional contributing factors 	(prevalence of fast food outlets), use of nationally published datasets will 	allow for comparison with other authorities</a:t>
            </a:r>
          </a:p>
          <a:p>
            <a:pPr>
              <a:buClr>
                <a:srgbClr val="AC243C"/>
              </a:buClr>
              <a:buFont typeface="Arial" pitchFamily="34" charset="0"/>
              <a:buChar char="•"/>
            </a:pPr>
            <a:endParaRPr lang="en-GB" dirty="0" smtClean="0"/>
          </a:p>
          <a:p>
            <a:pPr>
              <a:buClr>
                <a:srgbClr val="AC243C"/>
              </a:buClr>
            </a:pPr>
            <a:endParaRPr lang="en-GB" dirty="0" smtClean="0"/>
          </a:p>
          <a:p>
            <a:pPr>
              <a:buClr>
                <a:srgbClr val="AC243C"/>
              </a:buClr>
            </a:pPr>
            <a:endParaRPr lang="en-GB" dirty="0" smtClean="0"/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454025" y="503238"/>
            <a:ext cx="8296275" cy="725487"/>
          </a:xfrm>
        </p:spPr>
        <p:txBody>
          <a:bodyPr/>
          <a:lstStyle/>
          <a:p>
            <a:pPr algn="l" eaLnBrk="1" hangingPunct="1"/>
            <a:r>
              <a:rPr lang="en-US" dirty="0" smtClean="0">
                <a:solidFill>
                  <a:srgbClr val="AC243C"/>
                </a:solidFill>
                <a:cs typeface="Arial" charset="0"/>
              </a:rPr>
              <a:t>Leadership and governance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7108825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01" name="Subtitle 2"/>
          <p:cNvSpPr txBox="1">
            <a:spLocks/>
          </p:cNvSpPr>
          <p:nvPr/>
        </p:nvSpPr>
        <p:spPr bwMode="auto">
          <a:xfrm>
            <a:off x="454025" y="1228725"/>
            <a:ext cx="8296275" cy="468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800" dirty="0"/>
          </a:p>
          <a:p>
            <a:pPr>
              <a:buClr>
                <a:srgbClr val="AC243C"/>
              </a:buClr>
            </a:pPr>
            <a:r>
              <a:rPr lang="en-GB" sz="2000" dirty="0" smtClean="0"/>
              <a:t>Current arrangements</a:t>
            </a:r>
          </a:p>
          <a:p>
            <a:pPr>
              <a:buClr>
                <a:srgbClr val="AC243C"/>
              </a:buClr>
            </a:pPr>
            <a:r>
              <a:rPr lang="en-GB" sz="2000" dirty="0" smtClean="0"/>
              <a:t>	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Early Help Partnership Board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>
                <a:cs typeface="Arial" charset="0"/>
              </a:rPr>
              <a:t> 	County Sports Partnership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>
                <a:cs typeface="Arial" charset="0"/>
              </a:rPr>
              <a:t> 	School Sport Partnership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>
                <a:cs typeface="Arial" charset="0"/>
              </a:rPr>
              <a:t> 	Neighbourhood working (STP) – prevention at scale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</a:pPr>
            <a:r>
              <a:rPr lang="en-GB" sz="2000" dirty="0" smtClean="0">
                <a:cs typeface="Arial" charset="0"/>
              </a:rPr>
              <a:t>	Question: Is this sufficient to tackle the challenge?</a:t>
            </a:r>
          </a:p>
          <a:p>
            <a:pPr>
              <a:buClr>
                <a:srgbClr val="AC243C"/>
              </a:buClr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</a:pPr>
            <a:r>
              <a:rPr lang="en-GB" sz="2000" dirty="0" smtClean="0">
                <a:cs typeface="Arial" charset="0"/>
              </a:rPr>
              <a:t>	Could partners </a:t>
            </a:r>
            <a:r>
              <a:rPr lang="en-GB" sz="20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map their own sphere of influence? </a:t>
            </a: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</a:pPr>
            <a:endParaRPr lang="en-GB" sz="2000" dirty="0" smtClean="0">
              <a:cs typeface="Arial" charset="0"/>
            </a:endParaRPr>
          </a:p>
          <a:p>
            <a:endParaRPr lang="en-GB" sz="1600" dirty="0" smtClean="0"/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454025" y="503238"/>
            <a:ext cx="8296275" cy="725487"/>
          </a:xfrm>
        </p:spPr>
        <p:txBody>
          <a:bodyPr/>
          <a:lstStyle/>
          <a:p>
            <a:pPr algn="l" eaLnBrk="1" hangingPunct="1"/>
            <a:r>
              <a:rPr lang="en-US" dirty="0" smtClean="0">
                <a:solidFill>
                  <a:srgbClr val="AC243C"/>
                </a:solidFill>
                <a:cs typeface="Arial" charset="0"/>
              </a:rPr>
              <a:t>Opportunities to influence action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7108825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01" name="Subtitle 2"/>
          <p:cNvSpPr txBox="1">
            <a:spLocks/>
          </p:cNvSpPr>
          <p:nvPr/>
        </p:nvSpPr>
        <p:spPr bwMode="auto">
          <a:xfrm>
            <a:off x="454025" y="1228725"/>
            <a:ext cx="8296275" cy="468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800" dirty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</a:t>
            </a:r>
            <a:r>
              <a:rPr lang="en-GB" sz="2800" dirty="0" smtClean="0"/>
              <a:t>Early Years and Schools</a:t>
            </a:r>
          </a:p>
          <a:p>
            <a:pPr>
              <a:buClr>
                <a:srgbClr val="AC243C"/>
              </a:buClr>
            </a:pPr>
            <a:endParaRPr lang="en-GB" sz="28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US" sz="2800" dirty="0" smtClean="0">
                <a:cs typeface="Arial" charset="0"/>
              </a:rPr>
              <a:t> 	Health partners (Commissioning and providers 	of services)</a:t>
            </a:r>
          </a:p>
          <a:p>
            <a:pPr>
              <a:buClr>
                <a:srgbClr val="AC243C"/>
              </a:buClr>
            </a:pPr>
            <a:endParaRPr lang="en-US" sz="28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US" sz="2800" dirty="0" smtClean="0">
                <a:cs typeface="Arial" charset="0"/>
              </a:rPr>
              <a:t> 	Workplace</a:t>
            </a:r>
          </a:p>
          <a:p>
            <a:pPr>
              <a:buClr>
                <a:srgbClr val="AC243C"/>
              </a:buClr>
            </a:pPr>
            <a:endParaRPr lang="en-US" sz="28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US" sz="2800" dirty="0" smtClean="0">
                <a:cs typeface="Arial" charset="0"/>
              </a:rPr>
              <a:t> 	Commissioning</a:t>
            </a:r>
            <a:endParaRPr lang="en-US" sz="28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454025" y="503238"/>
            <a:ext cx="8296275" cy="725487"/>
          </a:xfrm>
        </p:spPr>
        <p:txBody>
          <a:bodyPr/>
          <a:lstStyle/>
          <a:p>
            <a:pPr algn="l" eaLnBrk="1" hangingPunct="1"/>
            <a:r>
              <a:rPr lang="en-US" dirty="0" smtClean="0">
                <a:solidFill>
                  <a:srgbClr val="AC243C"/>
                </a:solidFill>
                <a:cs typeface="Arial" charset="0"/>
              </a:rPr>
              <a:t>Early Years and Schools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7108825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01" name="Subtitle 2"/>
          <p:cNvSpPr txBox="1">
            <a:spLocks/>
          </p:cNvSpPr>
          <p:nvPr/>
        </p:nvSpPr>
        <p:spPr bwMode="auto">
          <a:xfrm>
            <a:off x="454025" y="1228725"/>
            <a:ext cx="8296275" cy="468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800" dirty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 	Supporting Early Years settings (educating parents, physical activity 	and healthy eating)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Helping all children to enjoy an hour of physical activity every day at 	school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Improving the coordination of quality sport and physical activity 	programmes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Walking and cycling to school</a:t>
            </a:r>
          </a:p>
          <a:p>
            <a:pPr>
              <a:buClr>
                <a:srgbClr val="AC243C"/>
              </a:buClr>
            </a:pPr>
            <a:endParaRPr lang="en-GB" sz="2000" dirty="0" smtClean="0"/>
          </a:p>
          <a:p>
            <a:pPr>
              <a:buClr>
                <a:srgbClr val="AC243C"/>
              </a:buClr>
            </a:pPr>
            <a:r>
              <a:rPr lang="en-GB" sz="2000" dirty="0" smtClean="0"/>
              <a:t>	</a:t>
            </a:r>
            <a:r>
              <a:rPr lang="en-GB" sz="2000" b="1" dirty="0" smtClean="0"/>
              <a:t>System levers......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Allocation of the Primary PE and Sport Premium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New Healthy Rating Scheme for primary schools (voluntary Sept 	2017)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 	Encouraging all schools to commit to the School Food Standards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</a:t>
            </a:r>
            <a:r>
              <a:rPr lang="en-GB" sz="2000" dirty="0" err="1" smtClean="0"/>
              <a:t>Ofsted</a:t>
            </a:r>
            <a:r>
              <a:rPr lang="en-GB" sz="2000" dirty="0" smtClean="0"/>
              <a:t> thematic review (2017) good practice and recommendations 	for schools </a:t>
            </a:r>
          </a:p>
          <a:p>
            <a:pPr>
              <a:buClr>
                <a:srgbClr val="AC243C"/>
              </a:buClr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454025" y="503238"/>
            <a:ext cx="8296275" cy="725487"/>
          </a:xfrm>
        </p:spPr>
        <p:txBody>
          <a:bodyPr/>
          <a:lstStyle/>
          <a:p>
            <a:pPr algn="l" eaLnBrk="1" hangingPunct="1"/>
            <a:r>
              <a:rPr lang="en-US" dirty="0" smtClean="0">
                <a:solidFill>
                  <a:srgbClr val="AC243C"/>
                </a:solidFill>
                <a:cs typeface="Arial" charset="0"/>
              </a:rPr>
              <a:t>Working with health partners 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7108825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01" name="Subtitle 2"/>
          <p:cNvSpPr txBox="1">
            <a:spLocks/>
          </p:cNvSpPr>
          <p:nvPr/>
        </p:nvSpPr>
        <p:spPr bwMode="auto">
          <a:xfrm>
            <a:off x="454025" y="1079653"/>
            <a:ext cx="8296275" cy="468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800" dirty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</a:t>
            </a:r>
            <a:r>
              <a:rPr lang="en-GB" dirty="0" smtClean="0"/>
              <a:t>Improve weight management services (tier 3 and 4)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dirty="0" smtClean="0"/>
              <a:t> 	Links to the NHS Diabetes Prevention Programme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dirty="0" smtClean="0"/>
              <a:t> 	Deliver effective brief advice on physical activity in Clinical Care</a:t>
            </a:r>
          </a:p>
          <a:p>
            <a:pPr>
              <a:buClr>
                <a:srgbClr val="AC243C"/>
              </a:buClr>
            </a:pPr>
            <a:r>
              <a:rPr lang="en-GB" dirty="0" smtClean="0"/>
              <a:t> 	(PHE Clinical Champions Programme) 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dirty="0" smtClean="0"/>
              <a:t> 	Supporting behaviour change campaigns (Change4Life and One You)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dirty="0" smtClean="0"/>
              <a:t> 	Neighbourhood working – social prescribing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dirty="0" smtClean="0"/>
              <a:t> 	MECC training – Health and Care professionals empowering healthier 	lifestyle choices and improving access to relevant and appropriate 	services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dirty="0" smtClean="0"/>
              <a:t> 	Workplace setting and as an employer – staff health and wellbeing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dirty="0" smtClean="0"/>
              <a:t> 	Incorporating Government Standards for Food and Catering Services 	(across patients, staff and visitor catering)   </a:t>
            </a:r>
          </a:p>
          <a:p>
            <a:pPr>
              <a:buClr>
                <a:srgbClr val="AC243C"/>
              </a:buClr>
            </a:pPr>
            <a:endParaRPr lang="en-GB" sz="2000" dirty="0" smtClean="0"/>
          </a:p>
          <a:p>
            <a:pPr>
              <a:buClr>
                <a:srgbClr val="AC243C"/>
              </a:buClr>
            </a:pPr>
            <a:r>
              <a:rPr lang="en-GB" b="1" dirty="0" smtClean="0"/>
              <a:t>System levers...</a:t>
            </a:r>
          </a:p>
          <a:p>
            <a:pPr>
              <a:buClr>
                <a:srgbClr val="AC243C"/>
              </a:buClr>
            </a:pPr>
            <a:endParaRPr lang="en-GB" dirty="0" smtClean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dirty="0" smtClean="0"/>
              <a:t> 	CQUIN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dirty="0" smtClean="0"/>
              <a:t> 	STP and Neighbourhood working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454025" y="503238"/>
            <a:ext cx="8296275" cy="725487"/>
          </a:xfrm>
        </p:spPr>
        <p:txBody>
          <a:bodyPr/>
          <a:lstStyle/>
          <a:p>
            <a:pPr algn="l" eaLnBrk="1" hangingPunct="1"/>
            <a:r>
              <a:rPr lang="en-US" dirty="0" smtClean="0">
                <a:solidFill>
                  <a:srgbClr val="AC243C"/>
                </a:solidFill>
                <a:cs typeface="Arial" charset="0"/>
              </a:rPr>
              <a:t>Workplace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7108825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01" name="Subtitle 2"/>
          <p:cNvSpPr txBox="1">
            <a:spLocks/>
          </p:cNvSpPr>
          <p:nvPr/>
        </p:nvSpPr>
        <p:spPr bwMode="auto">
          <a:xfrm>
            <a:off x="454025" y="1228725"/>
            <a:ext cx="8296275" cy="468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800" dirty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Creating healthier and more productive workplaces – focus on NHS, 	local authority and small and medium enterprises where there is the 	greatest potential for improvement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/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/>
          </a:p>
          <a:p>
            <a:pPr>
              <a:buClr>
                <a:srgbClr val="AC243C"/>
              </a:buClr>
            </a:pPr>
            <a:r>
              <a:rPr lang="en-GB" sz="2000" b="1" dirty="0" smtClean="0"/>
              <a:t>System levers....</a:t>
            </a:r>
          </a:p>
          <a:p>
            <a:pPr>
              <a:buClr>
                <a:srgbClr val="AC243C"/>
              </a:buClr>
            </a:pPr>
            <a:endParaRPr lang="en-GB" sz="2000" dirty="0" smtClean="0"/>
          </a:p>
          <a:p>
            <a:pPr>
              <a:buClr>
                <a:srgbClr val="AC243C"/>
              </a:buClr>
              <a:buFont typeface="Arial" pitchFamily="34" charset="0"/>
              <a:buChar char="•"/>
            </a:pPr>
            <a:r>
              <a:rPr lang="en-GB" sz="2000" dirty="0" smtClean="0"/>
              <a:t> 	Staff Health and Wellbeing CQUIN</a:t>
            </a:r>
          </a:p>
          <a:p>
            <a:pPr>
              <a:buClr>
                <a:srgbClr val="AC243C"/>
              </a:buClr>
              <a:buFont typeface="Arial" pitchFamily="34" charset="0"/>
              <a:buChar char="•"/>
            </a:pPr>
            <a:r>
              <a:rPr lang="en-GB" sz="2000" dirty="0" smtClean="0"/>
              <a:t> 	Health related staff absence 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>
          <a:xfrm>
            <a:off x="454025" y="503238"/>
            <a:ext cx="8296275" cy="725487"/>
          </a:xfrm>
        </p:spPr>
        <p:txBody>
          <a:bodyPr/>
          <a:lstStyle/>
          <a:p>
            <a:pPr algn="l" eaLnBrk="1" hangingPunct="1"/>
            <a:r>
              <a:rPr lang="en-US" dirty="0" smtClean="0">
                <a:solidFill>
                  <a:srgbClr val="AC243C"/>
                </a:solidFill>
                <a:cs typeface="Arial" charset="0"/>
              </a:rPr>
              <a:t>Through commissioning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7108825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01" name="Subtitle 2"/>
          <p:cNvSpPr txBox="1">
            <a:spLocks/>
          </p:cNvSpPr>
          <p:nvPr/>
        </p:nvSpPr>
        <p:spPr bwMode="auto">
          <a:xfrm>
            <a:off x="454025" y="1228725"/>
            <a:ext cx="8296275" cy="468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800" dirty="0"/>
          </a:p>
          <a:p>
            <a:pPr>
              <a:buClr>
                <a:srgbClr val="AC243C"/>
              </a:buClr>
              <a:buFont typeface="Arial" charset="0"/>
              <a:buChar char="•"/>
            </a:pPr>
            <a:r>
              <a:rPr lang="en-GB" sz="2000" dirty="0" smtClean="0"/>
              <a:t> 	Explore opportunities to develop and implement a ‘Public Health 	Gain Schedule’ across all health and care contracts (could be 	broader)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/>
          </a:p>
          <a:p>
            <a:pPr>
              <a:buClr>
                <a:srgbClr val="AC243C"/>
              </a:buClr>
            </a:pPr>
            <a:r>
              <a:rPr lang="en-GB" sz="2000" dirty="0" smtClean="0"/>
              <a:t>       Could we consider implementing a Public Health Gain Schedule 	setting out the minimum criteria:</a:t>
            </a:r>
          </a:p>
          <a:p>
            <a:pPr>
              <a:buClr>
                <a:srgbClr val="AC243C"/>
              </a:buClr>
            </a:pPr>
            <a:endParaRPr lang="en-GB" sz="2000" dirty="0" smtClean="0"/>
          </a:p>
          <a:p>
            <a:pPr>
              <a:buClr>
                <a:srgbClr val="AC243C"/>
              </a:buClr>
              <a:buFont typeface="Wingdings" pitchFamily="2" charset="2"/>
              <a:buChar char="ü"/>
            </a:pPr>
            <a:r>
              <a:rPr lang="en-GB" sz="2000" dirty="0" smtClean="0"/>
              <a:t>	Implementation of the Food Standards</a:t>
            </a:r>
          </a:p>
          <a:p>
            <a:pPr>
              <a:buClr>
                <a:srgbClr val="AC243C"/>
              </a:buClr>
              <a:buFont typeface="Wingdings" pitchFamily="2" charset="2"/>
              <a:buChar char="ü"/>
            </a:pPr>
            <a:r>
              <a:rPr lang="en-GB" sz="2000" dirty="0" smtClean="0"/>
              <a:t>	Demonstrate a commitment to employee health and wellbeing</a:t>
            </a:r>
          </a:p>
          <a:p>
            <a:pPr>
              <a:buClr>
                <a:srgbClr val="AC243C"/>
              </a:buClr>
              <a:buFont typeface="Wingdings" pitchFamily="2" charset="2"/>
              <a:buChar char="ü"/>
            </a:pPr>
            <a:r>
              <a:rPr lang="en-GB" sz="2000" dirty="0" smtClean="0"/>
              <a:t>	A proportion of public facing staff to complete MECC training (with 	signposting to healthy lifestyle support services)  </a:t>
            </a:r>
          </a:p>
          <a:p>
            <a:pPr>
              <a:buClr>
                <a:srgbClr val="AC243C"/>
              </a:buClr>
            </a:pPr>
            <a:r>
              <a:rPr lang="en-GB" sz="2000" dirty="0" smtClean="0"/>
              <a:t>   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454025" y="6275388"/>
            <a:ext cx="8296275" cy="233362"/>
          </a:xfrm>
        </p:spPr>
        <p:txBody>
          <a:bodyPr anchor="b"/>
          <a:lstStyle/>
          <a:p>
            <a:pPr algn="r" eaLnBrk="1" hangingPunct="1"/>
            <a:endParaRPr lang="en-US" sz="1600" dirty="0" smtClean="0">
              <a:cs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399213"/>
            <a:ext cx="7108825" cy="1587"/>
          </a:xfrm>
          <a:prstGeom prst="line">
            <a:avLst/>
          </a:prstGeom>
          <a:ln w="38100" cap="flat" cmpd="sng" algn="ctr">
            <a:solidFill>
              <a:srgbClr val="AC243C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01" name="Subtitle 2"/>
          <p:cNvSpPr txBox="1">
            <a:spLocks/>
          </p:cNvSpPr>
          <p:nvPr/>
        </p:nvSpPr>
        <p:spPr bwMode="auto">
          <a:xfrm>
            <a:off x="454025" y="1228725"/>
            <a:ext cx="8296275" cy="468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z="800" dirty="0"/>
          </a:p>
          <a:p>
            <a:pPr>
              <a:buClr>
                <a:srgbClr val="AC243C"/>
              </a:buClr>
            </a:pPr>
            <a:endParaRPr lang="en-GB" sz="2000" dirty="0" smtClean="0"/>
          </a:p>
          <a:p>
            <a:pPr>
              <a:buClr>
                <a:srgbClr val="AC243C"/>
              </a:buClr>
            </a:pPr>
            <a:endParaRPr lang="en-GB" sz="2000" dirty="0" smtClean="0"/>
          </a:p>
          <a:p>
            <a:pPr>
              <a:buClr>
                <a:srgbClr val="AC243C"/>
              </a:buClr>
            </a:pPr>
            <a:endParaRPr lang="en-GB" sz="2000" dirty="0" smtClean="0"/>
          </a:p>
          <a:p>
            <a:pPr algn="ctr">
              <a:buClr>
                <a:srgbClr val="AC243C"/>
              </a:buClr>
            </a:pPr>
            <a:r>
              <a:rPr lang="en-GB" sz="4000" dirty="0" smtClean="0"/>
              <a:t>Any questions?</a:t>
            </a:r>
          </a:p>
          <a:p>
            <a:pPr algn="ctr">
              <a:buClr>
                <a:srgbClr val="AC243C"/>
              </a:buClr>
            </a:pPr>
            <a:r>
              <a:rPr lang="en-GB" sz="4000" dirty="0" smtClean="0"/>
              <a:t>Comments </a:t>
            </a:r>
          </a:p>
          <a:p>
            <a:pPr algn="ctr">
              <a:buClr>
                <a:srgbClr val="AC243C"/>
              </a:buClr>
            </a:pPr>
            <a:r>
              <a:rPr lang="en-GB" sz="4000" dirty="0" smtClean="0"/>
              <a:t>Discussion</a:t>
            </a: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GB" sz="2000" dirty="0" smtClean="0">
              <a:cs typeface="Arial" charset="0"/>
            </a:endParaRPr>
          </a:p>
          <a:p>
            <a:pPr>
              <a:buClr>
                <a:srgbClr val="AC243C"/>
              </a:buClr>
              <a:buFont typeface="Arial" charset="0"/>
              <a:buChar char="•"/>
            </a:pP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65D9E759AF5840AF7B4C1F2D402F47" ma:contentTypeVersion="3" ma:contentTypeDescription="Create a new document." ma:contentTypeScope="" ma:versionID="3cee30fb39722e9da8f1f509211550e8">
  <xsd:schema xmlns:xsd="http://www.w3.org/2001/XMLSchema" xmlns:p="http://schemas.microsoft.com/office/2006/metadata/properties" targetNamespace="http://schemas.microsoft.com/office/2006/metadata/properties" ma:root="true" ma:fieldsID="bfb85531492299a443187b2d09fe2a1b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7652E13-B757-4C78-95EB-6CB87A5A0D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36CC4E4B-D278-4F53-BCCB-2583CA06F65D}">
  <ds:schemaRefs>
    <ds:schemaRef ds:uri="http://purl.org/dc/elements/1.1/"/>
    <ds:schemaRef ds:uri="http://www.w3.org/XML/1998/namespace"/>
    <ds:schemaRef ds:uri="http://purl.org/dc/terms/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879454E3-7336-41CD-9AAD-112DE4BB3A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74</Words>
  <Application>Microsoft Office PowerPoint</Application>
  <PresentationFormat>On-screen Show (4:3)</PresentationFormat>
  <Paragraphs>132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Health &amp; Wellbeing Board: Priority workstream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Telford &amp; Wrekin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Ja, Edwards</dc:creator>
  <cp:lastModifiedBy>Tangye, Jessica</cp:lastModifiedBy>
  <cp:revision>54</cp:revision>
  <dcterms:created xsi:type="dcterms:W3CDTF">2011-07-21T07:32:16Z</dcterms:created>
  <dcterms:modified xsi:type="dcterms:W3CDTF">2016-12-07T11:43:18Z</dcterms:modified>
</cp:coreProperties>
</file>